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3"/>
    <p:sldMasterId id="2147483678" r:id="rId24"/>
  </p:sldMasterIdLst>
  <p:notesMasterIdLst>
    <p:notesMasterId r:id="rId60"/>
  </p:notesMasterIdLst>
  <p:sldIdLst>
    <p:sldId id="363" r:id="rId25"/>
    <p:sldId id="366" r:id="rId26"/>
    <p:sldId id="328" r:id="rId27"/>
    <p:sldId id="329" r:id="rId28"/>
    <p:sldId id="331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67" r:id="rId38"/>
    <p:sldId id="341" r:id="rId39"/>
    <p:sldId id="368" r:id="rId40"/>
    <p:sldId id="343" r:id="rId41"/>
    <p:sldId id="345" r:id="rId42"/>
    <p:sldId id="346" r:id="rId43"/>
    <p:sldId id="348" r:id="rId44"/>
    <p:sldId id="349" r:id="rId45"/>
    <p:sldId id="350" r:id="rId46"/>
    <p:sldId id="351" r:id="rId47"/>
    <p:sldId id="353" r:id="rId48"/>
    <p:sldId id="354" r:id="rId49"/>
    <p:sldId id="369" r:id="rId50"/>
    <p:sldId id="356" r:id="rId51"/>
    <p:sldId id="370" r:id="rId52"/>
    <p:sldId id="357" r:id="rId53"/>
    <p:sldId id="359" r:id="rId54"/>
    <p:sldId id="371" r:id="rId55"/>
    <p:sldId id="360" r:id="rId56"/>
    <p:sldId id="361" r:id="rId57"/>
    <p:sldId id="362" r:id="rId58"/>
    <p:sldId id="36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260A65-596F-40E9-9FC0-06069E50E614}" v="12" dt="2024-05-30T17:27:0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16" autoAdjust="0"/>
  </p:normalViewPr>
  <p:slideViewPr>
    <p:cSldViewPr snapToGrid="0">
      <p:cViewPr varScale="1">
        <p:scale>
          <a:sx n="63" d="100"/>
          <a:sy n="63" d="100"/>
        </p:scale>
        <p:origin x="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5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2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presProps" Target="pres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rico Delgado Brilhante" userId="dd6d72b52ec5d71d" providerId="LiveId" clId="{94260A65-596F-40E9-9FC0-06069E50E614}"/>
    <pc:docChg chg="undo redo custSel addSld delSld modSld sldOrd">
      <pc:chgData name="Américo Delgado Brilhante" userId="dd6d72b52ec5d71d" providerId="LiveId" clId="{94260A65-596F-40E9-9FC0-06069E50E614}" dt="2024-05-30T17:59:21.551" v="350" actId="20577"/>
      <pc:docMkLst>
        <pc:docMk/>
      </pc:docMkLst>
      <pc:sldChg chg="modSp del mod">
        <pc:chgData name="Américo Delgado Brilhante" userId="dd6d72b52ec5d71d" providerId="LiveId" clId="{94260A65-596F-40E9-9FC0-06069E50E614}" dt="2024-05-30T17:39:53.217" v="282" actId="47"/>
        <pc:sldMkLst>
          <pc:docMk/>
          <pc:sldMk cId="4247384563" sldId="292"/>
        </pc:sldMkLst>
        <pc:graphicFrameChg chg="mod modGraphic">
          <ac:chgData name="Américo Delgado Brilhante" userId="dd6d72b52ec5d71d" providerId="LiveId" clId="{94260A65-596F-40E9-9FC0-06069E50E614}" dt="2024-05-30T17:39:37.592" v="281" actId="14100"/>
          <ac:graphicFrameMkLst>
            <pc:docMk/>
            <pc:sldMk cId="4247384563" sldId="292"/>
            <ac:graphicFrameMk id="15" creationId="{1F16EEC3-C1E7-0D9D-BB64-0F88F3B7FFC1}"/>
          </ac:graphicFrameMkLst>
        </pc:graphicFrameChg>
      </pc:sldChg>
      <pc:sldChg chg="addSp delSp modSp mod">
        <pc:chgData name="Américo Delgado Brilhante" userId="dd6d72b52ec5d71d" providerId="LiveId" clId="{94260A65-596F-40E9-9FC0-06069E50E614}" dt="2024-05-30T17:20:53.011" v="12" actId="14100"/>
        <pc:sldMkLst>
          <pc:docMk/>
          <pc:sldMk cId="3958854962" sldId="329"/>
        </pc:sldMkLst>
        <pc:picChg chg="add mod">
          <ac:chgData name="Américo Delgado Brilhante" userId="dd6d72b52ec5d71d" providerId="LiveId" clId="{94260A65-596F-40E9-9FC0-06069E50E614}" dt="2024-05-30T17:20:53.011" v="12" actId="14100"/>
          <ac:picMkLst>
            <pc:docMk/>
            <pc:sldMk cId="3958854962" sldId="329"/>
            <ac:picMk id="2" creationId="{00F06D91-A8CB-061A-A805-923AD487D203}"/>
          </ac:picMkLst>
        </pc:picChg>
        <pc:picChg chg="add mod">
          <ac:chgData name="Américo Delgado Brilhante" userId="dd6d72b52ec5d71d" providerId="LiveId" clId="{94260A65-596F-40E9-9FC0-06069E50E614}" dt="2024-05-30T17:20:35.151" v="7"/>
          <ac:picMkLst>
            <pc:docMk/>
            <pc:sldMk cId="3958854962" sldId="329"/>
            <ac:picMk id="3" creationId="{4145A452-E911-92B9-1214-DFB62BB76007}"/>
          </ac:picMkLst>
        </pc:picChg>
        <pc:picChg chg="del">
          <ac:chgData name="Américo Delgado Brilhante" userId="dd6d72b52ec5d71d" providerId="LiveId" clId="{94260A65-596F-40E9-9FC0-06069E50E614}" dt="2024-05-30T17:20:33.657" v="6" actId="21"/>
          <ac:picMkLst>
            <pc:docMk/>
            <pc:sldMk cId="3958854962" sldId="329"/>
            <ac:picMk id="4" creationId="{4145A452-E911-92B9-1214-DFB62BB76007}"/>
          </ac:picMkLst>
        </pc:picChg>
        <pc:picChg chg="del">
          <ac:chgData name="Américo Delgado Brilhante" userId="dd6d72b52ec5d71d" providerId="LiveId" clId="{94260A65-596F-40E9-9FC0-06069E50E614}" dt="2024-05-30T17:20:16.860" v="2" actId="478"/>
          <ac:picMkLst>
            <pc:docMk/>
            <pc:sldMk cId="3958854962" sldId="329"/>
            <ac:picMk id="5" creationId="{D17461A5-A80A-50B2-A58C-187744169926}"/>
          </ac:picMkLst>
        </pc:picChg>
      </pc:sldChg>
      <pc:sldChg chg="delSp add del mod">
        <pc:chgData name="Américo Delgado Brilhante" userId="dd6d72b52ec5d71d" providerId="LiveId" clId="{94260A65-596F-40E9-9FC0-06069E50E614}" dt="2024-05-30T17:20:58.620" v="13" actId="47"/>
        <pc:sldMkLst>
          <pc:docMk/>
          <pc:sldMk cId="3641584392" sldId="330"/>
        </pc:sldMkLst>
        <pc:picChg chg="del">
          <ac:chgData name="Américo Delgado Brilhante" userId="dd6d72b52ec5d71d" providerId="LiveId" clId="{94260A65-596F-40E9-9FC0-06069E50E614}" dt="2024-05-30T17:20:20.186" v="3" actId="21"/>
          <ac:picMkLst>
            <pc:docMk/>
            <pc:sldMk cId="3641584392" sldId="330"/>
            <ac:picMk id="4" creationId="{00F06D91-A8CB-061A-A805-923AD487D203}"/>
          </ac:picMkLst>
        </pc:picChg>
      </pc:sldChg>
      <pc:sldChg chg="addSp delSp modSp del mod">
        <pc:chgData name="Américo Delgado Brilhante" userId="dd6d72b52ec5d71d" providerId="LiveId" clId="{94260A65-596F-40E9-9FC0-06069E50E614}" dt="2024-05-30T17:22:38.044" v="71" actId="47"/>
        <pc:sldMkLst>
          <pc:docMk/>
          <pc:sldMk cId="1015960482" sldId="332"/>
        </pc:sldMkLst>
        <pc:spChg chg="add mod">
          <ac:chgData name="Américo Delgado Brilhante" userId="dd6d72b52ec5d71d" providerId="LiveId" clId="{94260A65-596F-40E9-9FC0-06069E50E614}" dt="2024-05-30T17:21:13.771" v="14" actId="21"/>
          <ac:spMkLst>
            <pc:docMk/>
            <pc:sldMk cId="1015960482" sldId="332"/>
            <ac:spMk id="4" creationId="{FDFC6A33-2552-0306-301C-FBC21DCDF739}"/>
          </ac:spMkLst>
        </pc:spChg>
        <pc:spChg chg="del">
          <ac:chgData name="Américo Delgado Brilhante" userId="dd6d72b52ec5d71d" providerId="LiveId" clId="{94260A65-596F-40E9-9FC0-06069E50E614}" dt="2024-05-30T17:21:13.771" v="14" actId="21"/>
          <ac:spMkLst>
            <pc:docMk/>
            <pc:sldMk cId="1015960482" sldId="332"/>
            <ac:spMk id="7" creationId="{5F18558D-DE59-472D-6A05-4AEA00595BC3}"/>
          </ac:spMkLst>
        </pc:spChg>
      </pc:sldChg>
      <pc:sldChg chg="addSp delSp modSp mod">
        <pc:chgData name="Américo Delgado Brilhante" userId="dd6d72b52ec5d71d" providerId="LiveId" clId="{94260A65-596F-40E9-9FC0-06069E50E614}" dt="2024-05-30T17:22:24.730" v="70" actId="14100"/>
        <pc:sldMkLst>
          <pc:docMk/>
          <pc:sldMk cId="3541872778" sldId="333"/>
        </pc:sldMkLst>
        <pc:spChg chg="add mod">
          <ac:chgData name="Américo Delgado Brilhante" userId="dd6d72b52ec5d71d" providerId="LiveId" clId="{94260A65-596F-40E9-9FC0-06069E50E614}" dt="2024-05-30T17:22:24.730" v="70" actId="14100"/>
          <ac:spMkLst>
            <pc:docMk/>
            <pc:sldMk cId="3541872778" sldId="333"/>
            <ac:spMk id="6" creationId="{CFCD8B0C-70F2-10A5-51A7-DB284E7D740C}"/>
          </ac:spMkLst>
        </pc:spChg>
        <pc:spChg chg="add mod">
          <ac:chgData name="Américo Delgado Brilhante" userId="dd6d72b52ec5d71d" providerId="LiveId" clId="{94260A65-596F-40E9-9FC0-06069E50E614}" dt="2024-05-30T17:21:20.517" v="18"/>
          <ac:spMkLst>
            <pc:docMk/>
            <pc:sldMk cId="3541872778" sldId="333"/>
            <ac:spMk id="7" creationId="{5F18558D-DE59-472D-6A05-4AEA00595BC3}"/>
          </ac:spMkLst>
        </pc:spChg>
        <pc:picChg chg="mod">
          <ac:chgData name="Américo Delgado Brilhante" userId="dd6d72b52ec5d71d" providerId="LiveId" clId="{94260A65-596F-40E9-9FC0-06069E50E614}" dt="2024-05-30T17:21:21.828" v="20" actId="1076"/>
          <ac:picMkLst>
            <pc:docMk/>
            <pc:sldMk cId="3541872778" sldId="333"/>
            <ac:picMk id="4" creationId="{4711FB18-0DA9-7FC0-4E40-AE4551444416}"/>
          </ac:picMkLst>
        </pc:picChg>
        <pc:picChg chg="add del mod">
          <ac:chgData name="Américo Delgado Brilhante" userId="dd6d72b52ec5d71d" providerId="LiveId" clId="{94260A65-596F-40E9-9FC0-06069E50E614}" dt="2024-05-30T17:22:07.736" v="66" actId="478"/>
          <ac:picMkLst>
            <pc:docMk/>
            <pc:sldMk cId="3541872778" sldId="333"/>
            <ac:picMk id="5" creationId="{79BFAB9D-665B-3EEB-94FC-0830D2AC9BA4}"/>
          </ac:picMkLst>
        </pc:picChg>
      </pc:sldChg>
      <pc:sldChg chg="addSp modSp">
        <pc:chgData name="Américo Delgado Brilhante" userId="dd6d72b52ec5d71d" providerId="LiveId" clId="{94260A65-596F-40E9-9FC0-06069E50E614}" dt="2024-05-30T17:22:58.374" v="72"/>
        <pc:sldMkLst>
          <pc:docMk/>
          <pc:sldMk cId="1830360672" sldId="334"/>
        </pc:sldMkLst>
        <pc:spChg chg="add mod">
          <ac:chgData name="Américo Delgado Brilhante" userId="dd6d72b52ec5d71d" providerId="LiveId" clId="{94260A65-596F-40E9-9FC0-06069E50E614}" dt="2024-05-30T17:22:58.374" v="72"/>
          <ac:spMkLst>
            <pc:docMk/>
            <pc:sldMk cId="1830360672" sldId="334"/>
            <ac:spMk id="6" creationId="{5522FFD2-7414-92CA-4428-E5517ED8F06A}"/>
          </ac:spMkLst>
        </pc:spChg>
      </pc:sldChg>
      <pc:sldChg chg="modSp mod">
        <pc:chgData name="Américo Delgado Brilhante" userId="dd6d72b52ec5d71d" providerId="LiveId" clId="{94260A65-596F-40E9-9FC0-06069E50E614}" dt="2024-05-30T17:23:48.834" v="84" actId="20577"/>
        <pc:sldMkLst>
          <pc:docMk/>
          <pc:sldMk cId="348209175" sldId="335"/>
        </pc:sldMkLst>
        <pc:spChg chg="mod">
          <ac:chgData name="Américo Delgado Brilhante" userId="dd6d72b52ec5d71d" providerId="LiveId" clId="{94260A65-596F-40E9-9FC0-06069E50E614}" dt="2024-05-30T17:23:48.834" v="84" actId="20577"/>
          <ac:spMkLst>
            <pc:docMk/>
            <pc:sldMk cId="348209175" sldId="335"/>
            <ac:spMk id="3" creationId="{0E0D88F0-E2B2-5C54-182B-A44EE0FB8064}"/>
          </ac:spMkLst>
        </pc:spChg>
      </pc:sldChg>
      <pc:sldChg chg="modSp mod">
        <pc:chgData name="Américo Delgado Brilhante" userId="dd6d72b52ec5d71d" providerId="LiveId" clId="{94260A65-596F-40E9-9FC0-06069E50E614}" dt="2024-05-30T17:24:33.315" v="87" actId="14100"/>
        <pc:sldMkLst>
          <pc:docMk/>
          <pc:sldMk cId="494283238" sldId="343"/>
        </pc:sldMkLst>
        <pc:picChg chg="mod">
          <ac:chgData name="Américo Delgado Brilhante" userId="dd6d72b52ec5d71d" providerId="LiveId" clId="{94260A65-596F-40E9-9FC0-06069E50E614}" dt="2024-05-30T17:24:33.315" v="87" actId="14100"/>
          <ac:picMkLst>
            <pc:docMk/>
            <pc:sldMk cId="494283238" sldId="343"/>
            <ac:picMk id="4" creationId="{9E0971F8-ACE6-B212-1312-8CE1AA1DA453}"/>
          </ac:picMkLst>
        </pc:picChg>
      </pc:sldChg>
      <pc:sldChg chg="del">
        <pc:chgData name="Américo Delgado Brilhante" userId="dd6d72b52ec5d71d" providerId="LiveId" clId="{94260A65-596F-40E9-9FC0-06069E50E614}" dt="2024-05-30T17:50:34.155" v="301" actId="47"/>
        <pc:sldMkLst>
          <pc:docMk/>
          <pc:sldMk cId="1903416153" sldId="344"/>
        </pc:sldMkLst>
      </pc:sldChg>
      <pc:sldChg chg="addSp delSp modSp mod">
        <pc:chgData name="Américo Delgado Brilhante" userId="dd6d72b52ec5d71d" providerId="LiveId" clId="{94260A65-596F-40E9-9FC0-06069E50E614}" dt="2024-05-30T17:28:14.538" v="133" actId="14100"/>
        <pc:sldMkLst>
          <pc:docMk/>
          <pc:sldMk cId="3415515606" sldId="346"/>
        </pc:sldMkLst>
        <pc:spChg chg="add mod">
          <ac:chgData name="Américo Delgado Brilhante" userId="dd6d72b52ec5d71d" providerId="LiveId" clId="{94260A65-596F-40E9-9FC0-06069E50E614}" dt="2024-05-30T17:27:55.043" v="128" actId="1076"/>
          <ac:spMkLst>
            <pc:docMk/>
            <pc:sldMk cId="3415515606" sldId="346"/>
            <ac:spMk id="4" creationId="{1C743A8F-5B89-1325-8A39-268C4193546D}"/>
          </ac:spMkLst>
        </pc:spChg>
        <pc:spChg chg="mod">
          <ac:chgData name="Américo Delgado Brilhante" userId="dd6d72b52ec5d71d" providerId="LiveId" clId="{94260A65-596F-40E9-9FC0-06069E50E614}" dt="2024-05-30T17:27:52.284" v="127" actId="1076"/>
          <ac:spMkLst>
            <pc:docMk/>
            <pc:sldMk cId="3415515606" sldId="346"/>
            <ac:spMk id="6" creationId="{65203B92-B611-23CF-EFA9-277C0D4C07F4}"/>
          </ac:spMkLst>
        </pc:spChg>
        <pc:spChg chg="del mod">
          <ac:chgData name="Américo Delgado Brilhante" userId="dd6d72b52ec5d71d" providerId="LiveId" clId="{94260A65-596F-40E9-9FC0-06069E50E614}" dt="2024-05-30T17:26:34.964" v="113" actId="478"/>
          <ac:spMkLst>
            <pc:docMk/>
            <pc:sldMk cId="3415515606" sldId="346"/>
            <ac:spMk id="7" creationId="{65F6F47D-5020-2C34-FFBC-AAED80FA7C77}"/>
          </ac:spMkLst>
        </pc:spChg>
        <pc:spChg chg="mod">
          <ac:chgData name="Américo Delgado Brilhante" userId="dd6d72b52ec5d71d" providerId="LiveId" clId="{94260A65-596F-40E9-9FC0-06069E50E614}" dt="2024-05-30T17:27:58.850" v="129" actId="1076"/>
          <ac:spMkLst>
            <pc:docMk/>
            <pc:sldMk cId="3415515606" sldId="346"/>
            <ac:spMk id="8" creationId="{9CD9AE7E-0E49-DC0F-69F7-DE5800AECC60}"/>
          </ac:spMkLst>
        </pc:spChg>
        <pc:spChg chg="del mod">
          <ac:chgData name="Américo Delgado Brilhante" userId="dd6d72b52ec5d71d" providerId="LiveId" clId="{94260A65-596F-40E9-9FC0-06069E50E614}" dt="2024-05-30T17:26:42.206" v="114" actId="478"/>
          <ac:spMkLst>
            <pc:docMk/>
            <pc:sldMk cId="3415515606" sldId="346"/>
            <ac:spMk id="9" creationId="{AC796809-B0A1-915E-478F-658DFBD789DF}"/>
          </ac:spMkLst>
        </pc:spChg>
        <pc:spChg chg="add mod">
          <ac:chgData name="Américo Delgado Brilhante" userId="dd6d72b52ec5d71d" providerId="LiveId" clId="{94260A65-596F-40E9-9FC0-06069E50E614}" dt="2024-05-30T17:27:50.319" v="126" actId="1076"/>
          <ac:spMkLst>
            <pc:docMk/>
            <pc:sldMk cId="3415515606" sldId="346"/>
            <ac:spMk id="10" creationId="{AA4A4A5F-BF1D-BC4C-02E9-D577EC0A0F09}"/>
          </ac:spMkLst>
        </pc:spChg>
        <pc:picChg chg="add mod">
          <ac:chgData name="Américo Delgado Brilhante" userId="dd6d72b52ec5d71d" providerId="LiveId" clId="{94260A65-596F-40E9-9FC0-06069E50E614}" dt="2024-05-30T17:28:14.538" v="133" actId="14100"/>
          <ac:picMkLst>
            <pc:docMk/>
            <pc:sldMk cId="3415515606" sldId="346"/>
            <ac:picMk id="2" creationId="{22A620EB-5C70-4F4A-23D3-378C85AA3306}"/>
          </ac:picMkLst>
        </pc:picChg>
        <pc:picChg chg="add mod">
          <ac:chgData name="Américo Delgado Brilhante" userId="dd6d72b52ec5d71d" providerId="LiveId" clId="{94260A65-596F-40E9-9FC0-06069E50E614}" dt="2024-05-30T17:26:51.902" v="116"/>
          <ac:picMkLst>
            <pc:docMk/>
            <pc:sldMk cId="3415515606" sldId="346"/>
            <ac:picMk id="3" creationId="{E601F458-93A2-D6B1-D8AD-30A158C76E95}"/>
          </ac:picMkLst>
        </pc:picChg>
        <pc:picChg chg="mod">
          <ac:chgData name="Américo Delgado Brilhante" userId="dd6d72b52ec5d71d" providerId="LiveId" clId="{94260A65-596F-40E9-9FC0-06069E50E614}" dt="2024-05-30T17:27:46.438" v="125" actId="1076"/>
          <ac:picMkLst>
            <pc:docMk/>
            <pc:sldMk cId="3415515606" sldId="346"/>
            <ac:picMk id="5" creationId="{1B641BE2-2BE6-9D0B-3425-D4F3156DC762}"/>
          </ac:picMkLst>
        </pc:picChg>
      </pc:sldChg>
      <pc:sldChg chg="delSp modSp del mod">
        <pc:chgData name="Américo Delgado Brilhante" userId="dd6d72b52ec5d71d" providerId="LiveId" clId="{94260A65-596F-40E9-9FC0-06069E50E614}" dt="2024-05-30T17:28:27.320" v="134" actId="47"/>
        <pc:sldMkLst>
          <pc:docMk/>
          <pc:sldMk cId="1602400413" sldId="347"/>
        </pc:sldMkLst>
        <pc:spChg chg="mod">
          <ac:chgData name="Américo Delgado Brilhante" userId="dd6d72b52ec5d71d" providerId="LiveId" clId="{94260A65-596F-40E9-9FC0-06069E50E614}" dt="2024-05-30T17:25:19.006" v="97" actId="20577"/>
          <ac:spMkLst>
            <pc:docMk/>
            <pc:sldMk cId="1602400413" sldId="347"/>
            <ac:spMk id="10" creationId="{08709C07-B303-D067-761C-593CA35A5212}"/>
          </ac:spMkLst>
        </pc:spChg>
        <pc:picChg chg="del">
          <ac:chgData name="Américo Delgado Brilhante" userId="dd6d72b52ec5d71d" providerId="LiveId" clId="{94260A65-596F-40E9-9FC0-06069E50E614}" dt="2024-05-30T17:25:43.180" v="102" actId="21"/>
          <ac:picMkLst>
            <pc:docMk/>
            <pc:sldMk cId="1602400413" sldId="347"/>
            <ac:picMk id="7" creationId="{22A620EB-5C70-4F4A-23D3-378C85AA3306}"/>
          </ac:picMkLst>
        </pc:picChg>
      </pc:sldChg>
      <pc:sldChg chg="ord">
        <pc:chgData name="Américo Delgado Brilhante" userId="dd6d72b52ec5d71d" providerId="LiveId" clId="{94260A65-596F-40E9-9FC0-06069E50E614}" dt="2024-05-30T17:38:26.758" v="271"/>
        <pc:sldMkLst>
          <pc:docMk/>
          <pc:sldMk cId="3649014796" sldId="354"/>
        </pc:sldMkLst>
      </pc:sldChg>
      <pc:sldChg chg="modSp mod">
        <pc:chgData name="Américo Delgado Brilhante" userId="dd6d72b52ec5d71d" providerId="LiveId" clId="{94260A65-596F-40E9-9FC0-06069E50E614}" dt="2024-05-30T17:49:48.972" v="300" actId="20577"/>
        <pc:sldMkLst>
          <pc:docMk/>
          <pc:sldMk cId="1732628544" sldId="356"/>
        </pc:sldMkLst>
        <pc:spChg chg="mod">
          <ac:chgData name="Américo Delgado Brilhante" userId="dd6d72b52ec5d71d" providerId="LiveId" clId="{94260A65-596F-40E9-9FC0-06069E50E614}" dt="2024-05-30T17:49:48.972" v="300" actId="20577"/>
          <ac:spMkLst>
            <pc:docMk/>
            <pc:sldMk cId="1732628544" sldId="356"/>
            <ac:spMk id="5" creationId="{CA15C9AC-2DD7-FBE0-31DE-0B10AC251C8C}"/>
          </ac:spMkLst>
        </pc:spChg>
      </pc:sldChg>
      <pc:sldChg chg="modSp del mod">
        <pc:chgData name="Américo Delgado Brilhante" userId="dd6d72b52ec5d71d" providerId="LiveId" clId="{94260A65-596F-40E9-9FC0-06069E50E614}" dt="2024-05-30T17:58:54.072" v="344" actId="47"/>
        <pc:sldMkLst>
          <pc:docMk/>
          <pc:sldMk cId="2699588790" sldId="358"/>
        </pc:sldMkLst>
        <pc:spChg chg="mod">
          <ac:chgData name="Américo Delgado Brilhante" userId="dd6d72b52ec5d71d" providerId="LiveId" clId="{94260A65-596F-40E9-9FC0-06069E50E614}" dt="2024-05-30T17:51:54.647" v="331" actId="20577"/>
          <ac:spMkLst>
            <pc:docMk/>
            <pc:sldMk cId="2699588790" sldId="358"/>
            <ac:spMk id="2" creationId="{990B0F05-A744-97FA-DE6D-082854E905CB}"/>
          </ac:spMkLst>
        </pc:spChg>
      </pc:sldChg>
      <pc:sldChg chg="modSp mod">
        <pc:chgData name="Américo Delgado Brilhante" userId="dd6d72b52ec5d71d" providerId="LiveId" clId="{94260A65-596F-40E9-9FC0-06069E50E614}" dt="2024-05-30T17:59:21.551" v="350" actId="20577"/>
        <pc:sldMkLst>
          <pc:docMk/>
          <pc:sldMk cId="1109075687" sldId="360"/>
        </pc:sldMkLst>
        <pc:spChg chg="mod">
          <ac:chgData name="Américo Delgado Brilhante" userId="dd6d72b52ec5d71d" providerId="LiveId" clId="{94260A65-596F-40E9-9FC0-06069E50E614}" dt="2024-05-30T17:59:21.551" v="350" actId="20577"/>
          <ac:spMkLst>
            <pc:docMk/>
            <pc:sldMk cId="1109075687" sldId="360"/>
            <ac:spMk id="5" creationId="{280B6D9D-C302-BD8D-F9EC-4C1C0B60665F}"/>
          </ac:spMkLst>
        </pc:spChg>
      </pc:sldChg>
      <pc:sldChg chg="modSp mod ord">
        <pc:chgData name="Américo Delgado Brilhante" userId="dd6d72b52ec5d71d" providerId="LiveId" clId="{94260A65-596F-40E9-9FC0-06069E50E614}" dt="2024-05-30T17:38:33.053" v="274" actId="20578"/>
        <pc:sldMkLst>
          <pc:docMk/>
          <pc:sldMk cId="2668852914" sldId="369"/>
        </pc:sldMkLst>
        <pc:spChg chg="mod">
          <ac:chgData name="Américo Delgado Brilhante" userId="dd6d72b52ec5d71d" providerId="LiveId" clId="{94260A65-596F-40E9-9FC0-06069E50E614}" dt="2024-05-30T17:35:56.547" v="265" actId="20577"/>
          <ac:spMkLst>
            <pc:docMk/>
            <pc:sldMk cId="2668852914" sldId="369"/>
            <ac:spMk id="3" creationId="{0E0D88F0-E2B2-5C54-182B-A44EE0FB8064}"/>
          </ac:spMkLst>
        </pc:spChg>
      </pc:sldChg>
      <pc:sldChg chg="modSp mod">
        <pc:chgData name="Américo Delgado Brilhante" userId="dd6d72b52ec5d71d" providerId="LiveId" clId="{94260A65-596F-40E9-9FC0-06069E50E614}" dt="2024-05-30T17:38:46.858" v="277" actId="6549"/>
        <pc:sldMkLst>
          <pc:docMk/>
          <pc:sldMk cId="3780010614" sldId="370"/>
        </pc:sldMkLst>
        <pc:spChg chg="mod">
          <ac:chgData name="Américo Delgado Brilhante" userId="dd6d72b52ec5d71d" providerId="LiveId" clId="{94260A65-596F-40E9-9FC0-06069E50E614}" dt="2024-05-30T17:38:46.858" v="277" actId="6549"/>
          <ac:spMkLst>
            <pc:docMk/>
            <pc:sldMk cId="3780010614" sldId="370"/>
            <ac:spMk id="6" creationId="{A07A933C-FCDC-C01C-12A4-80823A031019}"/>
          </ac:spMkLst>
        </pc:spChg>
      </pc:sldChg>
      <pc:sldChg chg="addSp delSp modSp new mod">
        <pc:chgData name="Américo Delgado Brilhante" userId="dd6d72b52ec5d71d" providerId="LiveId" clId="{94260A65-596F-40E9-9FC0-06069E50E614}" dt="2024-05-30T17:57:53.707" v="343" actId="1076"/>
        <pc:sldMkLst>
          <pc:docMk/>
          <pc:sldMk cId="3256486233" sldId="371"/>
        </pc:sldMkLst>
        <pc:spChg chg="del">
          <ac:chgData name="Américo Delgado Brilhante" userId="dd6d72b52ec5d71d" providerId="LiveId" clId="{94260A65-596F-40E9-9FC0-06069E50E614}" dt="2024-05-30T17:55:07.417" v="333" actId="478"/>
          <ac:spMkLst>
            <pc:docMk/>
            <pc:sldMk cId="3256486233" sldId="371"/>
            <ac:spMk id="2" creationId="{3BD3F364-805F-2D6E-02FF-711FE761A76D}"/>
          </ac:spMkLst>
        </pc:spChg>
        <pc:spChg chg="del">
          <ac:chgData name="Américo Delgado Brilhante" userId="dd6d72b52ec5d71d" providerId="LiveId" clId="{94260A65-596F-40E9-9FC0-06069E50E614}" dt="2024-05-30T17:55:08.504" v="334" actId="478"/>
          <ac:spMkLst>
            <pc:docMk/>
            <pc:sldMk cId="3256486233" sldId="371"/>
            <ac:spMk id="3" creationId="{B2C9BEC8-84B4-F270-904F-449884D5E99A}"/>
          </ac:spMkLst>
        </pc:spChg>
        <pc:picChg chg="add mod">
          <ac:chgData name="Américo Delgado Brilhante" userId="dd6d72b52ec5d71d" providerId="LiveId" clId="{94260A65-596F-40E9-9FC0-06069E50E614}" dt="2024-05-30T17:55:45.004" v="337" actId="1076"/>
          <ac:picMkLst>
            <pc:docMk/>
            <pc:sldMk cId="3256486233" sldId="371"/>
            <ac:picMk id="5" creationId="{530C00A0-81F5-BAD1-B73E-F7C165F22CE5}"/>
          </ac:picMkLst>
        </pc:picChg>
        <pc:picChg chg="add mod">
          <ac:chgData name="Américo Delgado Brilhante" userId="dd6d72b52ec5d71d" providerId="LiveId" clId="{94260A65-596F-40E9-9FC0-06069E50E614}" dt="2024-05-30T17:57:53.707" v="343" actId="1076"/>
          <ac:picMkLst>
            <pc:docMk/>
            <pc:sldMk cId="3256486233" sldId="371"/>
            <ac:picMk id="7" creationId="{81A82AD5-489C-1FAD-2E23-75BB0B9A8C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85ADD-58B7-442E-ABB7-E308B71E2B2B}" type="datetimeFigureOut"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13105-C0FD-45C8-8802-96483AC28596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44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80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Approximately 20% of human cancers possess pathogenic variants in at least one SWI/SNF subunit.</a:t>
            </a:r>
          </a:p>
          <a:p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Loss of SMARCB1 leads to activation of EZH2, a histone lysine methyl transferase and catalytic component of the PRC2 complex resulting in increased H3K27me3 marks associated with repression of </a:t>
            </a:r>
            <a:r>
              <a:rPr lang="en-US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polycomb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 gene targets. The Hippo signaling pathway is involved in the detrimental effects of SMARCB1 deficiency, and its main effector (YAP1) is overexpressed in AT/RT</a:t>
            </a:r>
          </a:p>
          <a:p>
            <a:endParaRPr lang="en-US" b="0" i="0" dirty="0">
              <a:solidFill>
                <a:srgbClr val="666666"/>
              </a:solidFill>
              <a:effectLst/>
              <a:highlight>
                <a:srgbClr val="FFFFFF"/>
              </a:highlight>
              <a:latin typeface="Helvetica" panose="020B0604020202020204" pitchFamily="34" charset="0"/>
            </a:endParaRPr>
          </a:p>
          <a:p>
            <a:r>
              <a:rPr lang="en-US" b="0" i="1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SMARCB1 </a:t>
            </a:r>
            <a:r>
              <a:rPr lang="en-US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tumourigenesis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 follows the Knudson 2 hit hypothesis. </a:t>
            </a:r>
            <a:r>
              <a:rPr lang="en-US" b="0" i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One copy of the </a:t>
            </a:r>
            <a:r>
              <a:rPr lang="en-US" b="0" i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SMARCB1</a:t>
            </a:r>
            <a:r>
              <a:rPr lang="en-US" b="0" i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 gene is inactivated by a truncating variant, deletion, or other structural variation affecting the </a:t>
            </a:r>
            <a:r>
              <a:rPr lang="en-US" b="0" i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SMARCB1</a:t>
            </a:r>
            <a:r>
              <a:rPr lang="en-US" b="0" i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 locus, or rarely, missense or splicing alterations, whereas the second event is typically due to a chromosomal deletion or loss of heterozygosity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5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22q11.23 – Braço longo do cromossomo 22, região 1, banda 1, </a:t>
            </a:r>
            <a:r>
              <a:rPr lang="pt-BR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subbanda</a:t>
            </a:r>
            <a:r>
              <a:rPr lang="pt-BR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 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38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Tumour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  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Predisposition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Syndrome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 1: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germline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loss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 SMARCB1 (CNS/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Kidney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/Soft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tissue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MRT renal bilateral é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patognomônico</a:t>
            </a:r>
            <a:endParaRPr lang="pt-BR" sz="12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Tumour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Predisposition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Syndrome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2: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germline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loss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SMARCA4 - 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ovarian small cell carcinoma of the ovary, </a:t>
            </a:r>
            <a:r>
              <a:rPr lang="en-US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hypercalcaemic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 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530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85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13105-C0FD-45C8-8802-96483AC2859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81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../customXml/item4.xml"/><Relationship Id="rId7" Type="http://schemas.openxmlformats.org/officeDocument/2006/relationships/image" Target="../media/image5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7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../customXml/item10.xml"/><Relationship Id="rId7" Type="http://schemas.openxmlformats.org/officeDocument/2006/relationships/image" Target="../media/image5.png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18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10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2118819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915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36338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055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7403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1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117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67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tumourclassification.iarc.who.int/chapters/33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757188"/>
            <a:ext cx="9144000" cy="1605039"/>
          </a:xfrm>
        </p:spPr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seminar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Américo Delgado Brilhante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DASA São Paulo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91" y="77639"/>
            <a:ext cx="7777317" cy="810754"/>
          </a:xfrm>
        </p:spPr>
        <p:txBody>
          <a:bodyPr/>
          <a:lstStyle/>
          <a:p>
            <a:r>
              <a:rPr lang="pt-BR" sz="4800" b="1" dirty="0">
                <a:ea typeface="Calibri"/>
                <a:cs typeface="Calibri"/>
              </a:rPr>
              <a:t>INI1 (SMARCB1) </a:t>
            </a:r>
            <a:r>
              <a:rPr lang="pt-BR" sz="4800" b="1" dirty="0" err="1">
                <a:ea typeface="Calibri"/>
                <a:cs typeface="Calibri"/>
              </a:rPr>
              <a:t>loss</a:t>
            </a:r>
            <a:br>
              <a:rPr lang="pt-BR" sz="4800" b="1" dirty="0">
                <a:ea typeface="Calibri"/>
                <a:cs typeface="Calibri"/>
              </a:rPr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4A7D6C-512B-D043-4886-F3B1AC3B7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5151" y="897147"/>
            <a:ext cx="8311058" cy="5883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5D1894-5F79-B04E-A24A-A51C49D07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060107" y="2043045"/>
            <a:ext cx="5909094" cy="36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279" y="1201675"/>
            <a:ext cx="2687846" cy="787972"/>
          </a:xfrm>
        </p:spPr>
        <p:txBody>
          <a:bodyPr/>
          <a:lstStyle/>
          <a:p>
            <a:r>
              <a:rPr lang="pt-BR" sz="3600" b="1" dirty="0">
                <a:ea typeface="Calibri"/>
                <a:cs typeface="Calibri"/>
              </a:rPr>
              <a:t>ERG negative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11B0D0-EFFA-0E9F-0333-E51CAAAF3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l="14421" r="8511" b="-391"/>
          <a:stretch/>
        </p:blipFill>
        <p:spPr>
          <a:xfrm>
            <a:off x="0" y="1994694"/>
            <a:ext cx="6050404" cy="4728803"/>
          </a:xfrm>
          <a:prstGeom prst="rect">
            <a:avLst/>
          </a:prstGeom>
        </p:spPr>
      </p:pic>
      <p:pic>
        <p:nvPicPr>
          <p:cNvPr id="5" name="Imagem 4" descr="Uma imagem contendo comida, cachorro, em pé, jovem&#10;&#10;Descrição gerada automaticamente">
            <a:extLst>
              <a:ext uri="{FF2B5EF4-FFF2-40B4-BE49-F238E27FC236}">
                <a16:creationId xmlns:a16="http://schemas.microsoft.com/office/drawing/2014/main" id="{BA8CCA0D-96A1-4835-0E4B-7740D757C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r="12736" b="-370"/>
          <a:stretch/>
        </p:blipFill>
        <p:spPr>
          <a:xfrm>
            <a:off x="6141596" y="1994695"/>
            <a:ext cx="6050404" cy="472880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B996EFC-9B43-6AC3-086A-4E2056E0CCC0}"/>
              </a:ext>
            </a:extLst>
          </p:cNvPr>
          <p:cNvSpPr txBox="1">
            <a:spLocks/>
          </p:cNvSpPr>
          <p:nvPr/>
        </p:nvSpPr>
        <p:spPr>
          <a:xfrm>
            <a:off x="7669450" y="1201675"/>
            <a:ext cx="2994695" cy="787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6134"/>
              </a:lnSpc>
              <a:spcBef>
                <a:spcPct val="0"/>
              </a:spcBef>
              <a:buNone/>
              <a:defRPr sz="4667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3600" b="1" dirty="0">
                <a:ea typeface="Calibri"/>
                <a:cs typeface="Calibri"/>
              </a:rPr>
              <a:t>SALL4 positive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415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9749"/>
            <a:ext cx="7760263" cy="810754"/>
          </a:xfrm>
        </p:spPr>
        <p:txBody>
          <a:bodyPr/>
          <a:lstStyle/>
          <a:p>
            <a:pPr algn="ctr"/>
            <a:r>
              <a:rPr lang="pt-BR" dirty="0" err="1"/>
              <a:t>Diagnosis</a:t>
            </a:r>
            <a:r>
              <a:rPr lang="pt-BR" dirty="0"/>
              <a:t>: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40503"/>
            <a:ext cx="7760263" cy="4176994"/>
          </a:xfrm>
        </p:spPr>
        <p:txBody>
          <a:bodyPr>
            <a:normAutofit/>
          </a:bodyPr>
          <a:lstStyle/>
          <a:p>
            <a:endParaRPr lang="pt-BR" sz="4000" dirty="0"/>
          </a:p>
          <a:p>
            <a:pPr algn="ctr"/>
            <a:endParaRPr lang="pt-BR" sz="4400" b="1" dirty="0"/>
          </a:p>
          <a:p>
            <a:pPr algn="ctr"/>
            <a:endParaRPr lang="pt-BR" sz="4400" b="1" dirty="0"/>
          </a:p>
          <a:p>
            <a:pPr algn="ctr"/>
            <a:r>
              <a:rPr lang="pt-BR" sz="4400" b="1" dirty="0" err="1"/>
              <a:t>Malignant</a:t>
            </a:r>
            <a:r>
              <a:rPr lang="pt-BR" sz="4400" b="1" dirty="0"/>
              <a:t> </a:t>
            </a:r>
            <a:r>
              <a:rPr lang="pt-BR" sz="4400" b="1" dirty="0" err="1"/>
              <a:t>rhabdoid</a:t>
            </a:r>
            <a:r>
              <a:rPr lang="pt-BR" sz="4400" b="1" dirty="0"/>
              <a:t> </a:t>
            </a:r>
            <a:r>
              <a:rPr lang="pt-BR" sz="4400" b="1" dirty="0" err="1"/>
              <a:t>tumour</a:t>
            </a:r>
            <a:br>
              <a:rPr lang="pt-BR" sz="4400" b="1" dirty="0"/>
            </a:br>
            <a:br>
              <a:rPr lang="pt-BR" sz="4400" b="1" dirty="0"/>
            </a:br>
            <a:r>
              <a:rPr lang="pt-BR" sz="4400" b="1" dirty="0"/>
              <a:t>(</a:t>
            </a:r>
            <a:r>
              <a:rPr lang="pt-BR" sz="4400" b="1" dirty="0" err="1"/>
              <a:t>Extrarenal</a:t>
            </a:r>
            <a:r>
              <a:rPr lang="pt-BR" sz="4400" b="1" dirty="0"/>
              <a:t> </a:t>
            </a:r>
            <a:r>
              <a:rPr lang="pt-BR" sz="4400" b="1" dirty="0" err="1"/>
              <a:t>rhabdoid</a:t>
            </a:r>
            <a:r>
              <a:rPr lang="pt-BR" sz="4400" b="1" dirty="0"/>
              <a:t> </a:t>
            </a:r>
            <a:r>
              <a:rPr lang="pt-BR" sz="4400" b="1" dirty="0" err="1"/>
              <a:t>tumour</a:t>
            </a:r>
            <a:r>
              <a:rPr lang="pt-BR" sz="4400" b="1" dirty="0"/>
              <a:t>)</a:t>
            </a:r>
            <a:br>
              <a:rPr lang="pt-BR" sz="4400" b="1" dirty="0"/>
            </a:br>
            <a:br>
              <a:rPr lang="pt-BR" sz="4400" b="1" dirty="0"/>
            </a:br>
            <a:endParaRPr lang="pt-BR" sz="4400" b="1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D6FE8DB-B88A-6CBF-B90E-77DB9DA84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852191"/>
              </p:ext>
            </p:extLst>
          </p:nvPr>
        </p:nvGraphicFramePr>
        <p:xfrm>
          <a:off x="7902503" y="228153"/>
          <a:ext cx="4116777" cy="640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617">
                  <a:extLst>
                    <a:ext uri="{9D8B030D-6E8A-4147-A177-3AD203B41FA5}">
                      <a16:colId xmlns:a16="http://schemas.microsoft.com/office/drawing/2014/main" val="96419429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427141719"/>
                    </a:ext>
                  </a:extLst>
                </a:gridCol>
              </a:tblGrid>
              <a:tr h="58885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/>
                        <a:t>Antibody</a:t>
                      </a:r>
                      <a:endParaRPr lang="pt-BR" sz="2400" dirty="0"/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/>
                        <a:t>Result</a:t>
                      </a:r>
                      <a:endParaRPr lang="pt-BR" sz="2400" dirty="0"/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1170642821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DESMIN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 dirty="0"/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51406236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 dirty="0"/>
                        <a:t>MIOGENIN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949795075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MYO D1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3205966430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AE1AE3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  <a:endParaRPr lang="pt-BR" sz="2400" dirty="0"/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4044153409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CD34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1704107222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S100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1514313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ALK-1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44665552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INI1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i="0" u="none" strike="noStrike" noProof="0" dirty="0" err="1">
                          <a:solidFill>
                            <a:srgbClr val="FF0000"/>
                          </a:solidFill>
                          <a:latin typeface="Calibri"/>
                        </a:rPr>
                        <a:t>loss</a:t>
                      </a:r>
                      <a:endParaRPr lang="pt-BR" sz="2400" b="1" i="0" u="none" strike="noStrike" noProof="0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4066100259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ERG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3413477063"/>
                  </a:ext>
                </a:extLst>
              </a:tr>
              <a:tr h="6341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400"/>
                        <a:t>SALL4</a:t>
                      </a:r>
                    </a:p>
                  </a:txBody>
                  <a:tcPr marL="102069" marR="102069" marT="51034" marB="51034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102069" marR="102069" marT="51034" marB="51034"/>
                </a:tc>
                <a:extLst>
                  <a:ext uri="{0D108BD9-81ED-4DB2-BD59-A6C34878D82A}">
                    <a16:rowId xmlns:a16="http://schemas.microsoft.com/office/drawing/2014/main" val="52666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52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8153"/>
            <a:ext cx="2658140" cy="2381693"/>
          </a:xfrm>
        </p:spPr>
        <p:txBody>
          <a:bodyPr/>
          <a:lstStyle/>
          <a:p>
            <a:r>
              <a:rPr lang="en-US" sz="3200" dirty="0"/>
              <a:t>Macroscopy</a:t>
            </a:r>
            <a:br>
              <a:rPr lang="en-US" sz="3200" dirty="0"/>
            </a:br>
            <a:r>
              <a:rPr lang="en-US" sz="3200" dirty="0"/>
              <a:t>Anterior view</a:t>
            </a:r>
            <a:br>
              <a:rPr lang="en-US" sz="3200" dirty="0"/>
            </a:br>
            <a:endParaRPr lang="pt-BR" dirty="0"/>
          </a:p>
        </p:txBody>
      </p:sp>
      <p:pic>
        <p:nvPicPr>
          <p:cNvPr id="6" name="Imagem 5" descr="Uma imagem contendo comida, pedaço, mesa, pequeno&#10;&#10;Descrição gerada automaticamente">
            <a:extLst>
              <a:ext uri="{FF2B5EF4-FFF2-40B4-BE49-F238E27FC236}">
                <a16:creationId xmlns:a16="http://schemas.microsoft.com/office/drawing/2014/main" id="{E393E853-85D7-916B-D204-45BC3D996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6" r="402" b="3504"/>
          <a:stretch/>
        </p:blipFill>
        <p:spPr>
          <a:xfrm>
            <a:off x="4707304" y="0"/>
            <a:ext cx="7484696" cy="68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74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8153"/>
            <a:ext cx="2658140" cy="2381693"/>
          </a:xfrm>
        </p:spPr>
        <p:txBody>
          <a:bodyPr/>
          <a:lstStyle/>
          <a:p>
            <a:r>
              <a:rPr lang="en-US" sz="3200" dirty="0"/>
              <a:t>Macroscopy</a:t>
            </a:r>
            <a:br>
              <a:rPr lang="en-US" sz="3200" dirty="0"/>
            </a:br>
            <a:r>
              <a:rPr lang="pt-BR" sz="3200" b="1" dirty="0">
                <a:cs typeface="Calibri Light"/>
              </a:rPr>
              <a:t>Posterior </a:t>
            </a:r>
            <a:r>
              <a:rPr lang="pt-BR" sz="3200" b="1" dirty="0" err="1">
                <a:cs typeface="Calibri Light"/>
              </a:rPr>
              <a:t>view</a:t>
            </a:r>
            <a:br>
              <a:rPr lang="pt-BR" sz="3200" b="1" dirty="0">
                <a:ea typeface="Calibri Light"/>
                <a:cs typeface="Calibri Light"/>
              </a:rPr>
            </a:br>
            <a:br>
              <a:rPr lang="en-US" sz="3200" dirty="0"/>
            </a:br>
            <a:endParaRPr lang="pt-BR" dirty="0"/>
          </a:p>
        </p:txBody>
      </p:sp>
      <p:pic>
        <p:nvPicPr>
          <p:cNvPr id="3" name="Imagem 2" descr="Uma imagem contendo comida, pedaço, mesa, fatia&#10;&#10;Descrição gerada automaticamente">
            <a:extLst>
              <a:ext uri="{FF2B5EF4-FFF2-40B4-BE49-F238E27FC236}">
                <a16:creationId xmlns:a16="http://schemas.microsoft.com/office/drawing/2014/main" id="{FED541EF-0FB3-EF75-B006-12ECA76B7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7640" r="2189" b="7640"/>
          <a:stretch/>
        </p:blipFill>
        <p:spPr>
          <a:xfrm>
            <a:off x="2917755" y="279400"/>
            <a:ext cx="9274245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7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FD60E868-2622-EC5F-934B-F2DF40454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2" r="20531" b="242"/>
          <a:stretch/>
        </p:blipFill>
        <p:spPr>
          <a:xfrm rot="5400000">
            <a:off x="5700002" y="387933"/>
            <a:ext cx="6879927" cy="6104066"/>
          </a:xfrm>
          <a:prstGeom prst="rect">
            <a:avLst/>
          </a:prstGeom>
        </p:spPr>
      </p:pic>
      <p:pic>
        <p:nvPicPr>
          <p:cNvPr id="7" name="Imagem 6" descr="Uma imagem contendo comida, papel, mesa, plástico&#10;&#10;Descrição gerada automaticamente">
            <a:extLst>
              <a:ext uri="{FF2B5EF4-FFF2-40B4-BE49-F238E27FC236}">
                <a16:creationId xmlns:a16="http://schemas.microsoft.com/office/drawing/2014/main" id="{BD5BA8E3-E293-01B4-EF75-8131755D4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65" b="16508"/>
          <a:stretch/>
        </p:blipFill>
        <p:spPr>
          <a:xfrm>
            <a:off x="1" y="0"/>
            <a:ext cx="6095470" cy="678410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7B5B475-096E-19EB-D5F4-671426F6235C}"/>
              </a:ext>
            </a:extLst>
          </p:cNvPr>
          <p:cNvSpPr>
            <a:spLocks noGrp="1"/>
          </p:cNvSpPr>
          <p:nvPr/>
        </p:nvSpPr>
        <p:spPr>
          <a:xfrm>
            <a:off x="0" y="6545744"/>
            <a:ext cx="1565596" cy="312256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cs typeface="Calibri Light"/>
              </a:rPr>
              <a:t>Anterior </a:t>
            </a:r>
            <a:r>
              <a:rPr lang="pt-BR" sz="2000" b="1" dirty="0" err="1">
                <a:cs typeface="Calibri Light"/>
              </a:rPr>
              <a:t>view</a:t>
            </a:r>
            <a:endParaRPr lang="pt-BR" sz="2000" b="1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3913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8153"/>
            <a:ext cx="3891280" cy="2381693"/>
          </a:xfrm>
        </p:spPr>
        <p:txBody>
          <a:bodyPr/>
          <a:lstStyle/>
          <a:p>
            <a:r>
              <a:rPr lang="en-US" sz="3200" dirty="0"/>
              <a:t>Macroscopy</a:t>
            </a:r>
            <a:br>
              <a:rPr lang="en-US" sz="3200" dirty="0"/>
            </a:br>
            <a:r>
              <a:rPr lang="en-US" sz="3200" dirty="0"/>
              <a:t>Cutting surface and depth of invasion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6EF2D39-0CCA-91E4-D649-056BED8C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0" t="189" r="15954" b="-378"/>
          <a:stretch/>
        </p:blipFill>
        <p:spPr>
          <a:xfrm rot="5400000">
            <a:off x="4748867" y="-585134"/>
            <a:ext cx="6839547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9E0971F8-ACE6-B212-1312-8CE1AA1D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2000"/>
                    </a14:imgEffect>
                  </a14:imgLayer>
                </a14:imgProps>
              </a:ext>
            </a:extLst>
          </a:blip>
          <a:srcRect l="991" t="5829" r="-743" b="2368"/>
          <a:stretch/>
        </p:blipFill>
        <p:spPr>
          <a:xfrm rot="10800000">
            <a:off x="383456" y="-2"/>
            <a:ext cx="11425085" cy="68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83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CEEB48-CA5E-ADE4-32FD-7952825D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24" y="0"/>
            <a:ext cx="11464351" cy="68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8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641BE2-2BE6-9D0B-3425-D4F3156DC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62716" cy="4083206"/>
          </a:xfrm>
          <a:prstGeom prst="rect">
            <a:avLst/>
          </a:prstGeom>
        </p:spPr>
      </p:pic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65203B92-B611-23CF-EFA9-277C0D4C07F4}"/>
              </a:ext>
            </a:extLst>
          </p:cNvPr>
          <p:cNvSpPr/>
          <p:nvPr/>
        </p:nvSpPr>
        <p:spPr>
          <a:xfrm flipH="1">
            <a:off x="3791425" y="2399517"/>
            <a:ext cx="259920" cy="3089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D9AE7E-0E49-DC0F-69F7-DE5800AECC60}"/>
              </a:ext>
            </a:extLst>
          </p:cNvPr>
          <p:cNvSpPr>
            <a:spLocks noGrp="1"/>
          </p:cNvSpPr>
          <p:nvPr/>
        </p:nvSpPr>
        <p:spPr>
          <a:xfrm>
            <a:off x="0" y="4181892"/>
            <a:ext cx="3036281" cy="667161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Juxtanuclear</a:t>
            </a:r>
            <a:r>
              <a:rPr lang="pt-BR" sz="20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eosinophilic</a:t>
            </a:r>
            <a:r>
              <a:rPr lang="pt-BR" sz="20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hyaline</a:t>
            </a:r>
            <a:r>
              <a:rPr lang="pt-BR" sz="20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 </a:t>
            </a:r>
            <a:r>
              <a:rPr lang="pt-BR" sz="2000" b="1" dirty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inclusions</a:t>
            </a:r>
            <a:r>
              <a:rPr lang="pt-BR" sz="20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 </a:t>
            </a:r>
            <a:endParaRPr lang="pt-BR" dirty="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2A620EB-5C70-4F4A-23D3-378C85AA3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9" r="-308" b="9711"/>
          <a:stretch/>
        </p:blipFill>
        <p:spPr>
          <a:xfrm>
            <a:off x="6266793" y="2272951"/>
            <a:ext cx="5985964" cy="4585050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1C743A8F-5B89-1325-8A39-268C4193546D}"/>
              </a:ext>
            </a:extLst>
          </p:cNvPr>
          <p:cNvSpPr/>
          <p:nvPr/>
        </p:nvSpPr>
        <p:spPr>
          <a:xfrm flipH="1">
            <a:off x="5757252" y="723116"/>
            <a:ext cx="259920" cy="3089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AA4A4A5F-BF1D-BC4C-02E9-D577EC0A0F09}"/>
              </a:ext>
            </a:extLst>
          </p:cNvPr>
          <p:cNvSpPr/>
          <p:nvPr/>
        </p:nvSpPr>
        <p:spPr>
          <a:xfrm flipH="1">
            <a:off x="688638" y="1872433"/>
            <a:ext cx="259920" cy="3089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5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Américo Delgado Brilhante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7777317" cy="810754"/>
          </a:xfrm>
        </p:spPr>
        <p:txBody>
          <a:bodyPr/>
          <a:lstStyle/>
          <a:p>
            <a:r>
              <a:rPr lang="pt-BR" dirty="0" err="1"/>
              <a:t>Immunohistochemistry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EC6031-F01A-7178-463D-A66A96FE4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" r="3521" b="-343"/>
          <a:stretch/>
        </p:blipFill>
        <p:spPr>
          <a:xfrm>
            <a:off x="91330" y="1445615"/>
            <a:ext cx="5894179" cy="4215452"/>
          </a:xfrm>
          <a:prstGeom prst="rect">
            <a:avLst/>
          </a:prstGeom>
        </p:spPr>
      </p:pic>
      <p:pic>
        <p:nvPicPr>
          <p:cNvPr id="5" name="Imagem 4" descr="Uma imagem contendo neve, comida, coberto, homem&#10;&#10;Descrição gerada automaticamente">
            <a:extLst>
              <a:ext uri="{FF2B5EF4-FFF2-40B4-BE49-F238E27FC236}">
                <a16:creationId xmlns:a16="http://schemas.microsoft.com/office/drawing/2014/main" id="{1CCA1D52-7C32-7391-5CD5-E0370412A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03" b="14068"/>
          <a:stretch/>
        </p:blipFill>
        <p:spPr>
          <a:xfrm>
            <a:off x="6333075" y="0"/>
            <a:ext cx="5858925" cy="3242728"/>
          </a:xfrm>
          <a:prstGeom prst="rect">
            <a:avLst/>
          </a:prstGeom>
        </p:spPr>
      </p:pic>
      <p:pic>
        <p:nvPicPr>
          <p:cNvPr id="6" name="Imagem 5" descr="Uma imagem contendo neve, campo, comida, cachorro&#10;&#10;Descrição gerada automaticamente">
            <a:extLst>
              <a:ext uri="{FF2B5EF4-FFF2-40B4-BE49-F238E27FC236}">
                <a16:creationId xmlns:a16="http://schemas.microsoft.com/office/drawing/2014/main" id="{575934EB-DF4C-F0A4-F3DA-B22094D1E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5" t="-503" r="-92" b="3070"/>
          <a:stretch/>
        </p:blipFill>
        <p:spPr>
          <a:xfrm>
            <a:off x="6316632" y="3322493"/>
            <a:ext cx="5875368" cy="353942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9201E8-108A-0ABE-8562-6502DE5F4012}"/>
              </a:ext>
            </a:extLst>
          </p:cNvPr>
          <p:cNvSpPr txBox="1"/>
          <p:nvPr/>
        </p:nvSpPr>
        <p:spPr>
          <a:xfrm>
            <a:off x="93728" y="1445615"/>
            <a:ext cx="1892143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cs typeface="Calibri"/>
              </a:rPr>
              <a:t>AE1AE3 focal</a:t>
            </a:r>
            <a:endParaRPr lang="pt-BR" sz="2400" b="1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945A43-14B6-E8D7-6577-82ACEDE30BBE}"/>
              </a:ext>
            </a:extLst>
          </p:cNvPr>
          <p:cNvSpPr txBox="1"/>
          <p:nvPr/>
        </p:nvSpPr>
        <p:spPr>
          <a:xfrm>
            <a:off x="6316632" y="0"/>
            <a:ext cx="1604596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cs typeface="Calibri"/>
              </a:rPr>
              <a:t>CD34 focal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903529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pt-BR" dirty="0"/>
              <a:t>DNA </a:t>
            </a:r>
            <a:r>
              <a:rPr lang="pt-BR" dirty="0" err="1"/>
              <a:t>Methylation</a:t>
            </a:r>
            <a:r>
              <a:rPr lang="pt-BR" dirty="0"/>
              <a:t> </a:t>
            </a:r>
            <a:r>
              <a:rPr lang="pt-BR" dirty="0" err="1"/>
              <a:t>profiling</a:t>
            </a:r>
            <a:br>
              <a:rPr lang="pt-BR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301D77-38C4-C2B4-AADC-27EAE72EA7DD}"/>
              </a:ext>
            </a:extLst>
          </p:cNvPr>
          <p:cNvSpPr txBox="1"/>
          <p:nvPr/>
        </p:nvSpPr>
        <p:spPr>
          <a:xfrm>
            <a:off x="2051963" y="2076716"/>
            <a:ext cx="2473329" cy="474580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ea typeface="Calibri"/>
                <a:cs typeface="Calibri"/>
              </a:rPr>
              <a:t>Sarcoma </a:t>
            </a:r>
            <a:r>
              <a:rPr lang="pt-BR" sz="2400" b="1" dirty="0" err="1">
                <a:ea typeface="Calibri"/>
                <a:cs typeface="Calibri"/>
              </a:rPr>
              <a:t>classifier</a:t>
            </a:r>
            <a:endParaRPr lang="pt-BR" sz="2400" b="1" dirty="0">
              <a:ea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C57B71-2222-2336-7038-87406D3A34BA}"/>
              </a:ext>
            </a:extLst>
          </p:cNvPr>
          <p:cNvSpPr txBox="1"/>
          <p:nvPr/>
        </p:nvSpPr>
        <p:spPr>
          <a:xfrm>
            <a:off x="8590885" y="2089631"/>
            <a:ext cx="1643341" cy="461665"/>
          </a:xfrm>
          <a:prstGeom prst="rect">
            <a:avLst/>
          </a:prstGeom>
          <a:noFill/>
          <a:ln>
            <a:solidFill>
              <a:srgbClr val="EDEBE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 sz="2400" b="1" dirty="0">
              <a:ea typeface="Calibri"/>
              <a:cs typeface="Calibri"/>
            </a:endParaRPr>
          </a:p>
        </p:txBody>
      </p:sp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96A6C7D-F0B5-F0D6-82A3-7DD210F8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6947"/>
            <a:ext cx="6577256" cy="3762375"/>
          </a:xfrm>
          <a:prstGeom prst="rect">
            <a:avLst/>
          </a:prstGeom>
        </p:spPr>
      </p:pic>
      <p:pic>
        <p:nvPicPr>
          <p:cNvPr id="7" name="Imagem 6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BFC2BAC8-7C32-E44B-7BEF-945352E4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113" y="2526947"/>
            <a:ext cx="5558887" cy="395190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792A4F-0BEE-73C4-219F-DB616F31B915}"/>
              </a:ext>
            </a:extLst>
          </p:cNvPr>
          <p:cNvSpPr txBox="1"/>
          <p:nvPr/>
        </p:nvSpPr>
        <p:spPr>
          <a:xfrm>
            <a:off x="8590885" y="2039989"/>
            <a:ext cx="1643341" cy="474580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ea typeface="Calibri"/>
                <a:cs typeface="Calibri"/>
              </a:rPr>
              <a:t>CNS </a:t>
            </a:r>
            <a:r>
              <a:rPr lang="pt-BR" sz="2400" b="1" dirty="0" err="1">
                <a:ea typeface="Calibri"/>
                <a:cs typeface="Calibri"/>
              </a:rPr>
              <a:t>Cohort</a:t>
            </a:r>
            <a:endParaRPr lang="pt-BR" sz="24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45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Malignant rhabdoid tumour</a:t>
            </a:r>
            <a:br>
              <a:rPr lang="fr-FR" dirty="0"/>
            </a:br>
            <a:r>
              <a:rPr lang="fr-FR" dirty="0"/>
              <a:t>(Extrarenal rhabdoid tumour)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458" y="2331554"/>
            <a:ext cx="11150600" cy="4176994"/>
          </a:xfrm>
        </p:spPr>
        <p:txBody>
          <a:bodyPr/>
          <a:lstStyle/>
          <a:p>
            <a:pPr marL="0" indent="0">
              <a:buNone/>
            </a:pPr>
            <a:r>
              <a:rPr lang="pt-BR" sz="2400" b="1" dirty="0" err="1">
                <a:cs typeface="Calibri"/>
              </a:rPr>
              <a:t>Definition</a:t>
            </a:r>
            <a:r>
              <a:rPr lang="pt-BR" sz="2400" b="1" dirty="0">
                <a:cs typeface="Calibri"/>
              </a:rPr>
              <a:t> (WHO, 2020):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>
                <a:ea typeface="+mn-lt"/>
                <a:cs typeface="+mn-lt"/>
              </a:rPr>
              <a:t>Tumours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of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uncertain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differentiation</a:t>
            </a:r>
            <a:endParaRPr lang="pt-BR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>
                <a:cs typeface="Calibri"/>
              </a:rPr>
              <a:t>Highly</a:t>
            </a:r>
            <a:r>
              <a:rPr lang="pt-BR" sz="2400" dirty="0">
                <a:cs typeface="Calibri"/>
              </a:rPr>
              <a:t> </a:t>
            </a:r>
            <a:r>
              <a:rPr lang="pt-BR" sz="2400" dirty="0" err="1">
                <a:cs typeface="Calibri"/>
              </a:rPr>
              <a:t>malignant</a:t>
            </a:r>
            <a:r>
              <a:rPr lang="pt-BR" sz="2400" dirty="0">
                <a:cs typeface="Calibri"/>
              </a:rPr>
              <a:t> soft </a:t>
            </a:r>
            <a:r>
              <a:rPr lang="pt-BR" sz="2400" dirty="0" err="1">
                <a:cs typeface="Calibri"/>
              </a:rPr>
              <a:t>tissue</a:t>
            </a:r>
            <a:r>
              <a:rPr lang="pt-BR" sz="2400" dirty="0">
                <a:cs typeface="Calibri"/>
              </a:rPr>
              <a:t> </a:t>
            </a:r>
            <a:r>
              <a:rPr lang="pt-BR" sz="2400" dirty="0" err="1">
                <a:cs typeface="Calibri"/>
              </a:rPr>
              <a:t>tumour</a:t>
            </a:r>
            <a:r>
              <a:rPr lang="pt-BR" sz="2400" dirty="0">
                <a:cs typeface="Calibri"/>
              </a:rPr>
              <a:t> (</a:t>
            </a:r>
            <a:r>
              <a:rPr lang="pt-BR" sz="2400" dirty="0" err="1">
                <a:cs typeface="Calibri"/>
              </a:rPr>
              <a:t>infants</a:t>
            </a:r>
            <a:r>
              <a:rPr lang="pt-BR" sz="2400" dirty="0">
                <a:cs typeface="Calibri"/>
              </a:rPr>
              <a:t> </a:t>
            </a:r>
            <a:r>
              <a:rPr lang="pt-BR" sz="2400" dirty="0" err="1">
                <a:cs typeface="Calibri"/>
              </a:rPr>
              <a:t>and</a:t>
            </a:r>
            <a:r>
              <a:rPr lang="pt-BR" sz="2400" dirty="0">
                <a:cs typeface="Calibri"/>
              </a:rPr>
              <a:t> </a:t>
            </a:r>
            <a:r>
              <a:rPr lang="pt-BR" sz="2400" dirty="0" err="1">
                <a:cs typeface="Calibri"/>
              </a:rPr>
              <a:t>children</a:t>
            </a:r>
            <a:r>
              <a:rPr lang="pt-BR" sz="2400" dirty="0">
                <a:ea typeface="+mn-lt"/>
                <a:cs typeface="+mn-lt"/>
              </a:rPr>
              <a:t>) </a:t>
            </a:r>
            <a:r>
              <a:rPr lang="pt-BR" sz="2400" dirty="0" err="1">
                <a:ea typeface="+mn-lt"/>
                <a:cs typeface="+mn-lt"/>
              </a:rPr>
              <a:t>with</a:t>
            </a:r>
            <a:r>
              <a:rPr lang="pt-BR" sz="2400" dirty="0">
                <a:ea typeface="+mn-lt"/>
                <a:cs typeface="+mn-lt"/>
              </a:rPr>
              <a:t> </a:t>
            </a:r>
            <a:r>
              <a:rPr lang="pt-BR" sz="2400" dirty="0" err="1">
                <a:ea typeface="+mn-lt"/>
                <a:cs typeface="+mn-lt"/>
              </a:rPr>
              <a:t>morphologically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and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genetically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identical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tumours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also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arising</a:t>
            </a:r>
            <a:r>
              <a:rPr lang="pt-BR" sz="2400" dirty="0">
                <a:ea typeface="+mn-lt"/>
                <a:cs typeface="+mn-lt"/>
              </a:rPr>
              <a:t> in </a:t>
            </a:r>
            <a:r>
              <a:rPr lang="pt-BR" sz="2400" dirty="0" err="1">
                <a:ea typeface="+mn-lt"/>
                <a:cs typeface="+mn-lt"/>
              </a:rPr>
              <a:t>the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kidney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and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brain</a:t>
            </a:r>
            <a:r>
              <a:rPr lang="pt-BR" sz="2400" dirty="0">
                <a:ea typeface="+mn-lt"/>
                <a:cs typeface="+mn-lt"/>
              </a:rPr>
              <a:t> (AT/RT).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5 </a:t>
            </a:r>
            <a:r>
              <a:rPr lang="pt-BR" sz="2400" dirty="0" err="1">
                <a:ea typeface="+mn-lt"/>
                <a:cs typeface="+mn-lt"/>
              </a:rPr>
              <a:t>year</a:t>
            </a:r>
            <a:r>
              <a:rPr lang="pt-BR" sz="2400" dirty="0">
                <a:ea typeface="+mn-lt"/>
                <a:cs typeface="+mn-lt"/>
              </a:rPr>
              <a:t> </a:t>
            </a:r>
            <a:r>
              <a:rPr lang="pt-BR" sz="2400" dirty="0" err="1">
                <a:ea typeface="+mn-lt"/>
                <a:cs typeface="+mn-lt"/>
              </a:rPr>
              <a:t>survival</a:t>
            </a:r>
            <a:r>
              <a:rPr lang="pt-BR" sz="2400" dirty="0">
                <a:ea typeface="+mn-lt"/>
                <a:cs typeface="+mn-lt"/>
              </a:rPr>
              <a:t> rate </a:t>
            </a:r>
            <a:r>
              <a:rPr lang="pt-BR" sz="2400" dirty="0" err="1">
                <a:ea typeface="+mn-lt"/>
                <a:cs typeface="+mn-lt"/>
              </a:rPr>
              <a:t>was</a:t>
            </a:r>
            <a:r>
              <a:rPr lang="pt-BR" sz="2400" dirty="0">
                <a:ea typeface="+mn-lt"/>
                <a:cs typeface="+mn-lt"/>
              </a:rPr>
              <a:t> &lt; 15%</a:t>
            </a:r>
            <a:endParaRPr lang="pt-BR" sz="2400" dirty="0">
              <a:ea typeface="Calibri" panose="020F0502020204030204"/>
              <a:cs typeface="Calibri"/>
            </a:endParaRPr>
          </a:p>
          <a:p>
            <a:pPr marL="342900" indent="-342900"/>
            <a:endParaRPr lang="pt-BR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t-BR" sz="2400" dirty="0" err="1">
                <a:ea typeface="+mn-lt"/>
                <a:cs typeface="+mn-lt"/>
              </a:rPr>
              <a:t>Biallelic</a:t>
            </a:r>
            <a:r>
              <a:rPr lang="pt-BR" sz="2400" dirty="0">
                <a:ea typeface="+mn-lt"/>
                <a:cs typeface="+mn-lt"/>
              </a:rPr>
              <a:t> </a:t>
            </a:r>
            <a:r>
              <a:rPr lang="pt-BR" sz="2400" dirty="0" err="1">
                <a:ea typeface="+mn-lt"/>
                <a:cs typeface="+mn-lt"/>
              </a:rPr>
              <a:t>inactivation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of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the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i="1" dirty="0">
                <a:ea typeface="+mn-lt"/>
                <a:cs typeface="+mn-lt"/>
              </a:rPr>
              <a:t>SMARCB1</a:t>
            </a:r>
            <a:r>
              <a:rPr lang="pt-BR" sz="2400" dirty="0">
                <a:ea typeface="+mn-lt"/>
                <a:cs typeface="+mn-lt"/>
              </a:rPr>
              <a:t> gene </a:t>
            </a:r>
            <a:r>
              <a:rPr lang="pt-BR" sz="2400" dirty="0" err="1">
                <a:ea typeface="+mn-lt"/>
                <a:cs typeface="+mn-lt"/>
              </a:rPr>
              <a:t>leading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to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loss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of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expression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of</a:t>
            </a:r>
            <a:r>
              <a:rPr lang="pt-BR" sz="2400" dirty="0">
                <a:ea typeface="+mn-lt"/>
                <a:cs typeface="+mn-lt"/>
              </a:rPr>
              <a:t> SMARB1 (INI1).</a:t>
            </a:r>
            <a:endParaRPr lang="pt-BR" sz="2400" dirty="0">
              <a:ea typeface="Calibri" panose="020F0502020204030204"/>
              <a:cs typeface="Calibri"/>
            </a:endParaRPr>
          </a:p>
          <a:p>
            <a:pPr>
              <a:buNone/>
            </a:pPr>
            <a:endParaRPr lang="pt-BR" sz="2000" b="1" dirty="0">
              <a:ea typeface="+mn-lt"/>
              <a:cs typeface="+mn-lt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782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Malignant</a:t>
            </a:r>
            <a:r>
              <a:rPr lang="pt-BR" dirty="0"/>
              <a:t> </a:t>
            </a:r>
            <a:r>
              <a:rPr lang="pt-BR" dirty="0" err="1"/>
              <a:t>rhabdoid</a:t>
            </a:r>
            <a:r>
              <a:rPr lang="pt-BR" dirty="0"/>
              <a:t> </a:t>
            </a:r>
            <a:r>
              <a:rPr lang="pt-BR" dirty="0" err="1"/>
              <a:t>tumour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9C94B9E-6572-D390-96A6-8A8D75C667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641" y="1048592"/>
            <a:ext cx="6018131" cy="51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pt-BR" sz="2400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>
              <a:buNone/>
            </a:pPr>
            <a:endParaRPr lang="pt-BR" sz="2400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A8B2F8E8-44CC-608E-4D03-2CB624311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1" r="-242" b="60000"/>
          <a:stretch/>
        </p:blipFill>
        <p:spPr>
          <a:xfrm>
            <a:off x="190182" y="2600504"/>
            <a:ext cx="3233738" cy="822649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Imagem 5" descr="Foto em preto e branco&#10;&#10;Descrição gerada automaticamente">
            <a:extLst>
              <a:ext uri="{FF2B5EF4-FFF2-40B4-BE49-F238E27FC236}">
                <a16:creationId xmlns:a16="http://schemas.microsoft.com/office/drawing/2014/main" id="{3DA15CA2-F666-2E75-8284-A6D35CB1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21" y="3614786"/>
            <a:ext cx="5273519" cy="2702330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F467184-287B-7E59-E5CC-D2DCD54A07F9}"/>
              </a:ext>
            </a:extLst>
          </p:cNvPr>
          <p:cNvSpPr txBox="1">
            <a:spLocks/>
          </p:cNvSpPr>
          <p:nvPr/>
        </p:nvSpPr>
        <p:spPr>
          <a:xfrm>
            <a:off x="0" y="1528763"/>
            <a:ext cx="6095999" cy="51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000" dirty="0">
                <a:ea typeface="+mn-lt"/>
                <a:cs typeface="+mn-lt"/>
              </a:rPr>
              <a:t>In </a:t>
            </a:r>
            <a:r>
              <a:rPr lang="pt-BR" sz="2000" dirty="0" err="1">
                <a:ea typeface="+mn-lt"/>
                <a:cs typeface="+mn-lt"/>
              </a:rPr>
              <a:t>the</a:t>
            </a:r>
            <a:r>
              <a:rPr lang="pt-BR" sz="2000" dirty="0">
                <a:ea typeface="+mn-lt"/>
                <a:cs typeface="+mn-lt"/>
              </a:rPr>
              <a:t> </a:t>
            </a:r>
            <a:r>
              <a:rPr lang="pt-BR" sz="2000" dirty="0" err="1">
                <a:ea typeface="+mn-lt"/>
                <a:cs typeface="+mn-lt"/>
              </a:rPr>
              <a:t>kidney</a:t>
            </a:r>
            <a:r>
              <a:rPr lang="pt-BR" sz="2000" dirty="0">
                <a:ea typeface="+mn-lt"/>
                <a:cs typeface="+mn-lt"/>
              </a:rPr>
              <a:t>, </a:t>
            </a:r>
            <a:r>
              <a:rPr lang="pt-BR" sz="2000" dirty="0" err="1">
                <a:ea typeface="+mn-lt"/>
                <a:cs typeface="+mn-lt"/>
              </a:rPr>
              <a:t>first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dirty="0" err="1">
                <a:ea typeface="+mn-lt"/>
                <a:cs typeface="+mn-lt"/>
              </a:rPr>
              <a:t>described</a:t>
            </a:r>
            <a:r>
              <a:rPr lang="pt-BR" sz="2000" dirty="0">
                <a:ea typeface="+mn-lt"/>
                <a:cs typeface="+mn-lt"/>
              </a:rPr>
              <a:t> as a </a:t>
            </a:r>
            <a:r>
              <a:rPr lang="pt-BR" sz="2000" dirty="0" err="1">
                <a:ea typeface="+mn-lt"/>
                <a:cs typeface="+mn-lt"/>
              </a:rPr>
              <a:t>rhabdomyosarcomatoid</a:t>
            </a: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t-BR" sz="2000" dirty="0" err="1">
                <a:ea typeface="+mn-lt"/>
                <a:cs typeface="+mn-lt"/>
              </a:rPr>
              <a:t>variant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dirty="0" err="1">
                <a:ea typeface="+mn-lt"/>
                <a:cs typeface="+mn-lt"/>
              </a:rPr>
              <a:t>of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dirty="0" err="1">
                <a:ea typeface="+mn-lt"/>
                <a:cs typeface="+mn-lt"/>
              </a:rPr>
              <a:t>Wilms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dirty="0" err="1">
                <a:ea typeface="+mn-lt"/>
                <a:cs typeface="+mn-lt"/>
              </a:rPr>
              <a:t>tumors</a:t>
            </a:r>
            <a:r>
              <a:rPr lang="pt-BR" sz="2000" dirty="0">
                <a:ea typeface="+mn-lt"/>
                <a:cs typeface="+mn-lt"/>
              </a:rPr>
              <a:t>  (</a:t>
            </a:r>
            <a:r>
              <a:rPr lang="pt-BR" sz="2000" dirty="0" err="1">
                <a:ea typeface="+mn-lt"/>
                <a:cs typeface="+mn-lt"/>
              </a:rPr>
              <a:t>Beckwith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dirty="0" err="1">
                <a:ea typeface="+mn-lt"/>
                <a:cs typeface="+mn-lt"/>
              </a:rPr>
              <a:t>and</a:t>
            </a:r>
            <a:r>
              <a:rPr lang="pt-BR" sz="2000" dirty="0">
                <a:ea typeface="+mn-lt"/>
                <a:cs typeface="+mn-lt"/>
              </a:rPr>
              <a:t> Palmer, 1978):</a:t>
            </a:r>
            <a:endParaRPr lang="pt-BR" sz="2000" dirty="0">
              <a:solidFill>
                <a:srgbClr val="808080"/>
              </a:solidFill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None/>
            </a:pPr>
            <a:endParaRPr lang="pt-BR" sz="2400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endParaRPr lang="pt-BR" sz="2400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3CD2823-5BDB-F649-EA57-469F4D608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45" y="1501162"/>
            <a:ext cx="4560203" cy="5364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CDD1600-2F0D-2461-A089-5B9946605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418" y="1995374"/>
            <a:ext cx="5305587" cy="1745174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B81D543-D854-AEA9-4806-20105B95FD46}"/>
              </a:ext>
            </a:extLst>
          </p:cNvPr>
          <p:cNvCxnSpPr/>
          <p:nvPr/>
        </p:nvCxnSpPr>
        <p:spPr>
          <a:xfrm>
            <a:off x="6096359" y="1437057"/>
            <a:ext cx="0" cy="48947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3A6CC7C-83FB-A256-C4FE-E712D7F0DD55}"/>
              </a:ext>
            </a:extLst>
          </p:cNvPr>
          <p:cNvSpPr txBox="1"/>
          <p:nvPr/>
        </p:nvSpPr>
        <p:spPr>
          <a:xfrm>
            <a:off x="6307720" y="4205073"/>
            <a:ext cx="58060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 err="1"/>
              <a:t>Localization</a:t>
            </a:r>
            <a:r>
              <a:rPr lang="pt-BR" sz="1800" b="1" dirty="0"/>
              <a:t>: </a:t>
            </a:r>
            <a:r>
              <a:rPr lang="en-US" sz="1800" dirty="0"/>
              <a:t>​</a:t>
            </a:r>
            <a:endParaRPr lang="en-US" sz="1800" dirty="0">
              <a:ea typeface="Calibri"/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pt-BR" sz="1800" dirty="0" err="1"/>
              <a:t>Paraspinal</a:t>
            </a:r>
            <a:r>
              <a:rPr lang="pt-BR" sz="1800" dirty="0"/>
              <a:t>, perineal,</a:t>
            </a:r>
            <a:r>
              <a:rPr lang="pt-BR" dirty="0"/>
              <a:t> </a:t>
            </a:r>
            <a:r>
              <a:rPr lang="pt-BR" sz="1800" dirty="0"/>
              <a:t>abdominal </a:t>
            </a:r>
            <a:r>
              <a:rPr lang="pt-BR" sz="1800" dirty="0" err="1"/>
              <a:t>and</a:t>
            </a:r>
            <a:r>
              <a:rPr lang="pt-BR" sz="1800" dirty="0"/>
              <a:t> </a:t>
            </a:r>
            <a:r>
              <a:rPr lang="pt-BR" sz="1800" dirty="0" err="1"/>
              <a:t>pelvic</a:t>
            </a:r>
            <a:r>
              <a:rPr lang="pt-BR" sz="1800" dirty="0"/>
              <a:t> </a:t>
            </a:r>
            <a:r>
              <a:rPr lang="pt-BR" sz="1800" dirty="0" err="1"/>
              <a:t>cavity</a:t>
            </a:r>
            <a:r>
              <a:rPr lang="pt-BR" sz="1800" dirty="0"/>
              <a:t> </a:t>
            </a:r>
            <a:r>
              <a:rPr lang="pt-BR" sz="1800" dirty="0" err="1"/>
              <a:t>or</a:t>
            </a:r>
            <a:r>
              <a:rPr lang="pt-BR" sz="1800" dirty="0"/>
              <a:t> </a:t>
            </a:r>
            <a:r>
              <a:rPr lang="pt-BR" sz="1800" dirty="0" err="1"/>
              <a:t>retroperitoneum</a:t>
            </a:r>
            <a:r>
              <a:rPr lang="pt-BR" sz="1800" dirty="0"/>
              <a:t>.</a:t>
            </a:r>
            <a:r>
              <a:rPr lang="en-US" sz="1800" dirty="0"/>
              <a:t>​</a:t>
            </a:r>
            <a:endParaRPr lang="en-US" sz="1800" dirty="0">
              <a:ea typeface="Calibri"/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pt-BR" sz="1800" dirty="0" err="1"/>
              <a:t>Extremities</a:t>
            </a:r>
            <a:r>
              <a:rPr lang="pt-BR" sz="1800" dirty="0"/>
              <a:t> (</a:t>
            </a:r>
            <a:r>
              <a:rPr lang="pt-BR" sz="1800" dirty="0" err="1"/>
              <a:t>thigh</a:t>
            </a:r>
            <a:r>
              <a:rPr lang="pt-BR" sz="1800" dirty="0"/>
              <a:t>) </a:t>
            </a:r>
            <a:r>
              <a:rPr lang="pt-BR" sz="1800" dirty="0" err="1"/>
              <a:t>and</a:t>
            </a:r>
            <a:r>
              <a:rPr lang="pt-BR" sz="1800" dirty="0"/>
              <a:t> </a:t>
            </a:r>
            <a:r>
              <a:rPr lang="pt-BR" sz="1800" dirty="0" err="1"/>
              <a:t>cutaneous</a:t>
            </a:r>
            <a:r>
              <a:rPr lang="pt-BR" sz="1800" dirty="0"/>
              <a:t> </a:t>
            </a:r>
            <a:r>
              <a:rPr lang="pt-BR" sz="1800" dirty="0" err="1"/>
              <a:t>lesions</a:t>
            </a:r>
            <a:r>
              <a:rPr lang="pt-BR" sz="1800" dirty="0"/>
              <a:t>.</a:t>
            </a:r>
            <a:r>
              <a:rPr lang="en-US" sz="1800" dirty="0"/>
              <a:t>​</a:t>
            </a:r>
            <a:endParaRPr lang="en-US" sz="1800" dirty="0">
              <a:ea typeface="Calibri"/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pt-BR" sz="1800" dirty="0" err="1"/>
              <a:t>Liver</a:t>
            </a:r>
            <a:r>
              <a:rPr lang="pt-BR" sz="1800" dirty="0"/>
              <a:t>, </a:t>
            </a:r>
            <a:r>
              <a:rPr lang="pt-BR" sz="1800" dirty="0" err="1"/>
              <a:t>thymus</a:t>
            </a:r>
            <a:r>
              <a:rPr lang="pt-BR" sz="1800" dirty="0"/>
              <a:t>, </a:t>
            </a:r>
            <a:r>
              <a:rPr lang="pt-BR" sz="1800" dirty="0" err="1"/>
              <a:t>genitourinary</a:t>
            </a:r>
            <a:r>
              <a:rPr lang="pt-BR" sz="1800" dirty="0"/>
              <a:t> </a:t>
            </a:r>
            <a:r>
              <a:rPr lang="pt-BR" sz="1800" dirty="0" err="1"/>
              <a:t>tracts</a:t>
            </a:r>
            <a:r>
              <a:rPr lang="pt-BR" sz="1800" dirty="0"/>
              <a:t>, </a:t>
            </a:r>
            <a:r>
              <a:rPr lang="pt-BR" sz="1800" dirty="0" err="1"/>
              <a:t>and</a:t>
            </a:r>
            <a:r>
              <a:rPr lang="pt-BR" sz="1800" dirty="0"/>
              <a:t> TGI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60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cs typeface="Calibri" panose="020F0502020204030204"/>
              </a:rPr>
              <a:t>In the bladder:</a:t>
            </a:r>
            <a:endParaRPr lang="pt-BR" dirty="0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7F694BB-3F0C-0865-C9AF-FBCAEC5F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26" y="-1866"/>
            <a:ext cx="5766745" cy="1673216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4D0579A1-0673-5CF0-2959-A84A3CFE4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43" y="1896798"/>
            <a:ext cx="11391395" cy="4818638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9D02F0F-A0E5-E0BA-378D-76129CC74699}"/>
              </a:ext>
            </a:extLst>
          </p:cNvPr>
          <p:cNvSpPr/>
          <p:nvPr/>
        </p:nvSpPr>
        <p:spPr>
          <a:xfrm>
            <a:off x="555171" y="5176156"/>
            <a:ext cx="11059885" cy="14042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564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39557E2-F814-73DA-1CEC-903954E6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" y="4946462"/>
            <a:ext cx="6398530" cy="1911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88554D6-C4BF-93A5-67CD-358BAED6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2" y="7112"/>
            <a:ext cx="6402039" cy="2367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m 5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3F6A7682-6B8D-BD49-FE69-8210F0C65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7" y="2469622"/>
            <a:ext cx="6387104" cy="23525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3D3CE0-A8F4-3645-F9D5-D7250EAD832D}"/>
              </a:ext>
            </a:extLst>
          </p:cNvPr>
          <p:cNvSpPr txBox="1"/>
          <p:nvPr/>
        </p:nvSpPr>
        <p:spPr>
          <a:xfrm>
            <a:off x="6387451" y="2887"/>
            <a:ext cx="5780818" cy="1384995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dirty="0">
                <a:ea typeface="+mn-lt"/>
                <a:cs typeface="+mn-lt"/>
              </a:rPr>
              <a:t>2014</a:t>
            </a:r>
            <a:br>
              <a:rPr lang="pt-BR" sz="2000" dirty="0">
                <a:ea typeface="+mn-lt"/>
                <a:cs typeface="+mn-lt"/>
              </a:rPr>
            </a:br>
            <a:r>
              <a:rPr lang="pt-BR" sz="2000" dirty="0">
                <a:ea typeface="+mn-lt"/>
                <a:cs typeface="+mn-lt"/>
              </a:rPr>
              <a:t>17-year-old girl </a:t>
            </a:r>
          </a:p>
          <a:p>
            <a:r>
              <a:rPr lang="pt-BR" sz="2000" dirty="0" err="1">
                <a:ea typeface="Calibri"/>
                <a:cs typeface="Calibri"/>
              </a:rPr>
              <a:t>Cystectomy</a:t>
            </a:r>
            <a:r>
              <a:rPr lang="pt-BR" sz="2000" dirty="0">
                <a:ea typeface="Calibri"/>
                <a:cs typeface="Calibri"/>
              </a:rPr>
              <a:t>  (</a:t>
            </a:r>
            <a:r>
              <a:rPr lang="pt-BR" sz="2000" dirty="0" err="1">
                <a:ea typeface="Calibri"/>
                <a:cs typeface="Calibri"/>
              </a:rPr>
              <a:t>muscle</a:t>
            </a:r>
            <a:r>
              <a:rPr lang="pt-BR" sz="2000" dirty="0">
                <a:ea typeface="Calibri"/>
                <a:cs typeface="Calibri"/>
              </a:rPr>
              <a:t> </a:t>
            </a:r>
            <a:r>
              <a:rPr lang="pt-BR" sz="2000" dirty="0" err="1">
                <a:ea typeface="Calibri"/>
                <a:cs typeface="Calibri"/>
              </a:rPr>
              <a:t>fat</a:t>
            </a:r>
            <a:r>
              <a:rPr lang="pt-BR" sz="2000" dirty="0">
                <a:ea typeface="Calibri"/>
                <a:cs typeface="Calibri"/>
              </a:rPr>
              <a:t> </a:t>
            </a:r>
            <a:r>
              <a:rPr lang="pt-BR" sz="2000" dirty="0" err="1">
                <a:ea typeface="Calibri"/>
                <a:cs typeface="Calibri"/>
              </a:rPr>
              <a:t>invasion</a:t>
            </a:r>
            <a:r>
              <a:rPr lang="pt-BR" sz="2000" dirty="0">
                <a:ea typeface="Calibri"/>
                <a:cs typeface="Calibri"/>
              </a:rPr>
              <a:t>), radio, </a:t>
            </a:r>
            <a:r>
              <a:rPr lang="pt-BR" sz="2000" dirty="0" err="1">
                <a:ea typeface="Calibri"/>
                <a:cs typeface="Calibri"/>
              </a:rPr>
              <a:t>chemo</a:t>
            </a:r>
            <a:endParaRPr lang="pt-BR" sz="2000" dirty="0">
              <a:ea typeface="Calibri"/>
              <a:cs typeface="Calibri"/>
            </a:endParaRPr>
          </a:p>
          <a:p>
            <a:r>
              <a:rPr lang="pt-BR" sz="2000" dirty="0">
                <a:ea typeface="Calibri"/>
                <a:cs typeface="Calibri"/>
              </a:rPr>
              <a:t>12 </a:t>
            </a:r>
            <a:r>
              <a:rPr lang="pt-BR" sz="2000" dirty="0" err="1">
                <a:ea typeface="Calibri"/>
                <a:cs typeface="Calibri"/>
              </a:rPr>
              <a:t>months</a:t>
            </a:r>
            <a:r>
              <a:rPr lang="pt-BR" sz="2000" dirty="0">
                <a:ea typeface="Calibri"/>
                <a:cs typeface="Calibri"/>
              </a:rPr>
              <a:t> </a:t>
            </a:r>
            <a:r>
              <a:rPr lang="pt-BR" sz="2000" dirty="0" err="1">
                <a:ea typeface="Calibri"/>
                <a:cs typeface="Calibri"/>
              </a:rPr>
              <a:t>free</a:t>
            </a:r>
            <a:endParaRPr lang="pt-BR" sz="2000" dirty="0"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3303017-97F1-3C67-E983-34BD939A6AEF}"/>
              </a:ext>
            </a:extLst>
          </p:cNvPr>
          <p:cNvSpPr txBox="1"/>
          <p:nvPr/>
        </p:nvSpPr>
        <p:spPr>
          <a:xfrm>
            <a:off x="6397890" y="2466339"/>
            <a:ext cx="5676434" cy="1384995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 dirty="0">
                <a:ea typeface="Calibri"/>
                <a:cs typeface="Calibri"/>
              </a:rPr>
              <a:t>2019</a:t>
            </a:r>
          </a:p>
          <a:p>
            <a:r>
              <a:rPr lang="pt-BR" sz="2000" dirty="0">
                <a:ea typeface="Calibri"/>
                <a:cs typeface="Calibri"/>
              </a:rPr>
              <a:t>18 </a:t>
            </a:r>
            <a:r>
              <a:rPr lang="pt-BR" sz="2000" dirty="0" err="1">
                <a:ea typeface="Calibri"/>
                <a:cs typeface="Calibri"/>
              </a:rPr>
              <a:t>months-old</a:t>
            </a:r>
            <a:r>
              <a:rPr lang="pt-BR" sz="2000" dirty="0">
                <a:ea typeface="Calibri"/>
                <a:cs typeface="Calibri"/>
              </a:rPr>
              <a:t> girl</a:t>
            </a:r>
          </a:p>
          <a:p>
            <a:r>
              <a:rPr lang="pt-BR" sz="2000" dirty="0" err="1">
                <a:ea typeface="Calibri"/>
                <a:cs typeface="Calibri"/>
              </a:rPr>
              <a:t>Partial</a:t>
            </a:r>
            <a:r>
              <a:rPr lang="pt-BR" sz="2000" dirty="0">
                <a:ea typeface="Calibri"/>
                <a:cs typeface="Calibri"/>
              </a:rPr>
              <a:t> </a:t>
            </a:r>
            <a:r>
              <a:rPr lang="pt-BR" sz="2000" dirty="0" err="1">
                <a:ea typeface="Calibri"/>
                <a:cs typeface="Calibri"/>
              </a:rPr>
              <a:t>cystectomy</a:t>
            </a:r>
            <a:r>
              <a:rPr lang="pt-BR" sz="2000" dirty="0">
                <a:ea typeface="Calibri"/>
                <a:cs typeface="Calibri"/>
              </a:rPr>
              <a:t> positive </a:t>
            </a:r>
            <a:r>
              <a:rPr lang="pt-BR" sz="2000" dirty="0" err="1">
                <a:ea typeface="Calibri"/>
                <a:cs typeface="Calibri"/>
              </a:rPr>
              <a:t>margin</a:t>
            </a:r>
            <a:r>
              <a:rPr lang="pt-BR" sz="2000" dirty="0">
                <a:ea typeface="Calibri"/>
                <a:cs typeface="Calibri"/>
              </a:rPr>
              <a:t>, radio, </a:t>
            </a:r>
            <a:r>
              <a:rPr lang="pt-BR" sz="2000" dirty="0" err="1">
                <a:ea typeface="Calibri"/>
                <a:cs typeface="Calibri"/>
              </a:rPr>
              <a:t>chemo</a:t>
            </a:r>
            <a:endParaRPr lang="pt-BR" sz="2000" dirty="0">
              <a:ea typeface="Calibri"/>
              <a:cs typeface="Calibri"/>
            </a:endParaRPr>
          </a:p>
          <a:p>
            <a:r>
              <a:rPr lang="pt-BR" sz="2000" dirty="0">
                <a:ea typeface="Calibri"/>
                <a:cs typeface="Calibri"/>
              </a:rPr>
              <a:t>6 </a:t>
            </a:r>
            <a:r>
              <a:rPr lang="pt-BR" sz="2000" dirty="0" err="1">
                <a:ea typeface="Calibri"/>
                <a:cs typeface="Calibri"/>
              </a:rPr>
              <a:t>weeks</a:t>
            </a:r>
            <a:r>
              <a:rPr lang="pt-BR" sz="2000" dirty="0">
                <a:ea typeface="Calibri"/>
                <a:cs typeface="Calibri"/>
              </a:rPr>
              <a:t> </a:t>
            </a:r>
            <a:r>
              <a:rPr lang="pt-BR" sz="2000" dirty="0" err="1">
                <a:ea typeface="Calibri"/>
                <a:cs typeface="Calibri"/>
              </a:rPr>
              <a:t>free</a:t>
            </a:r>
            <a:endParaRPr lang="pt-BR" sz="2000" dirty="0"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14BC34-BBC7-F3B5-2301-AE237CBD01B4}"/>
              </a:ext>
            </a:extLst>
          </p:cNvPr>
          <p:cNvSpPr txBox="1"/>
          <p:nvPr/>
        </p:nvSpPr>
        <p:spPr>
          <a:xfrm>
            <a:off x="6408328" y="4950667"/>
            <a:ext cx="5780818" cy="1384995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>
                <a:ea typeface="Calibri"/>
                <a:cs typeface="Calibri"/>
              </a:rPr>
              <a:t>2021</a:t>
            </a:r>
          </a:p>
          <a:p>
            <a:r>
              <a:rPr lang="pt-BR" sz="2000">
                <a:ea typeface="+mn-lt"/>
                <a:cs typeface="+mn-lt"/>
              </a:rPr>
              <a:t>Age NA</a:t>
            </a:r>
          </a:p>
          <a:p>
            <a:r>
              <a:rPr lang="pt-BR" sz="2000" err="1">
                <a:ea typeface="+mn-lt"/>
                <a:cs typeface="+mn-lt"/>
              </a:rPr>
              <a:t>Partial</a:t>
            </a:r>
            <a:r>
              <a:rPr lang="pt-BR" sz="2000">
                <a:ea typeface="+mn-lt"/>
                <a:cs typeface="+mn-lt"/>
              </a:rPr>
              <a:t> </a:t>
            </a:r>
            <a:r>
              <a:rPr lang="pt-BR" sz="2000" err="1">
                <a:ea typeface="+mn-lt"/>
                <a:cs typeface="+mn-lt"/>
              </a:rPr>
              <a:t>cystectomy</a:t>
            </a:r>
            <a:r>
              <a:rPr lang="pt-BR" sz="2000">
                <a:ea typeface="+mn-lt"/>
                <a:cs typeface="+mn-lt"/>
              </a:rPr>
              <a:t>, radio, </a:t>
            </a:r>
            <a:r>
              <a:rPr lang="pt-BR" sz="2000" err="1">
                <a:ea typeface="+mn-lt"/>
                <a:cs typeface="+mn-lt"/>
              </a:rPr>
              <a:t>chemo</a:t>
            </a:r>
            <a:endParaRPr lang="pt-BR" sz="2000">
              <a:ea typeface="+mn-lt"/>
              <a:cs typeface="+mn-lt"/>
            </a:endParaRPr>
          </a:p>
          <a:p>
            <a:r>
              <a:rPr lang="pt-BR" sz="2000" err="1">
                <a:solidFill>
                  <a:srgbClr val="000000"/>
                </a:solidFill>
                <a:ea typeface="+mn-lt"/>
                <a:cs typeface="+mn-lt"/>
              </a:rPr>
              <a:t>Successfully</a:t>
            </a: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err="1">
                <a:solidFill>
                  <a:srgbClr val="000000"/>
                </a:solidFill>
                <a:ea typeface="+mn-lt"/>
                <a:cs typeface="+mn-lt"/>
              </a:rPr>
              <a:t>treated</a:t>
            </a:r>
            <a:endParaRPr lang="pt-BR" err="1"/>
          </a:p>
        </p:txBody>
      </p:sp>
    </p:spTree>
    <p:extLst>
      <p:ext uri="{BB962C8B-B14F-4D97-AF65-F5344CB8AC3E}">
        <p14:creationId xmlns:p14="http://schemas.microsoft.com/office/powerpoint/2010/main" val="364901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Proteína SMARCB1 - função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05878"/>
            <a:ext cx="12192000" cy="52026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INI1 (</a:t>
            </a:r>
            <a:r>
              <a:rPr lang="pt-BR" sz="1800" dirty="0" err="1"/>
              <a:t>INtegrase</a:t>
            </a:r>
            <a:r>
              <a:rPr lang="pt-BR" sz="1800" dirty="0"/>
              <a:t> </a:t>
            </a:r>
            <a:r>
              <a:rPr lang="pt-BR" sz="1800" dirty="0" err="1"/>
              <a:t>Interactor</a:t>
            </a:r>
            <a:r>
              <a:rPr lang="pt-BR" sz="1800" dirty="0"/>
              <a:t> 1): gene 22q11.2, encodes a nuclear </a:t>
            </a:r>
            <a:r>
              <a:rPr lang="pt-BR" sz="1800" dirty="0" err="1"/>
              <a:t>factor</a:t>
            </a:r>
            <a:r>
              <a:rPr lang="pt-BR" sz="1800" dirty="0"/>
              <a:t> </a:t>
            </a:r>
            <a:r>
              <a:rPr lang="pt-BR" sz="1800" dirty="0" err="1"/>
              <a:t>that</a:t>
            </a:r>
            <a:r>
              <a:rPr lang="pt-BR" sz="1800" dirty="0"/>
              <a:t> </a:t>
            </a:r>
            <a:r>
              <a:rPr lang="pt-BR" sz="1800" dirty="0" err="1"/>
              <a:t>integrates</a:t>
            </a:r>
            <a:r>
              <a:rPr lang="pt-BR" sz="1800" dirty="0"/>
              <a:t> HIV viral RNA </a:t>
            </a:r>
            <a:r>
              <a:rPr lang="pt-BR" sz="1800" dirty="0" err="1"/>
              <a:t>to</a:t>
            </a:r>
            <a:r>
              <a:rPr lang="pt-BR" sz="1800" dirty="0"/>
              <a:t> </a:t>
            </a:r>
            <a:r>
              <a:rPr lang="pt-BR" sz="1800" dirty="0" err="1"/>
              <a:t>active</a:t>
            </a:r>
            <a:r>
              <a:rPr lang="pt-BR" sz="1800" dirty="0"/>
              <a:t> genes (1994).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SMARCB1: SWI/SNF </a:t>
            </a:r>
            <a:r>
              <a:rPr lang="pt-BR" sz="1800" dirty="0" err="1"/>
              <a:t>related</a:t>
            </a:r>
            <a:r>
              <a:rPr lang="pt-BR" sz="1800" dirty="0"/>
              <a:t>, Matrix </a:t>
            </a:r>
            <a:r>
              <a:rPr lang="pt-BR" sz="1800" dirty="0" err="1"/>
              <a:t>associated</a:t>
            </a:r>
            <a:r>
              <a:rPr lang="pt-BR" sz="1800" dirty="0"/>
              <a:t>, </a:t>
            </a:r>
            <a:r>
              <a:rPr lang="pt-BR" sz="1800" dirty="0" err="1"/>
              <a:t>Actin</a:t>
            </a:r>
            <a:r>
              <a:rPr lang="pt-BR" sz="1800" dirty="0"/>
              <a:t> </a:t>
            </a:r>
            <a:r>
              <a:rPr lang="pt-BR" sz="1800" dirty="0" err="1"/>
              <a:t>dependent</a:t>
            </a:r>
            <a:r>
              <a:rPr lang="pt-BR" sz="1800" dirty="0"/>
              <a:t> </a:t>
            </a:r>
            <a:r>
              <a:rPr lang="pt-BR" sz="1800" dirty="0" err="1"/>
              <a:t>Regulator</a:t>
            </a:r>
            <a:r>
              <a:rPr lang="pt-BR" sz="1800" dirty="0"/>
              <a:t> </a:t>
            </a:r>
            <a:r>
              <a:rPr lang="pt-BR" sz="1800" dirty="0" err="1"/>
              <a:t>of</a:t>
            </a:r>
            <a:r>
              <a:rPr lang="pt-BR" sz="1800" dirty="0"/>
              <a:t> </a:t>
            </a:r>
            <a:r>
              <a:rPr lang="pt-BR" sz="1800" dirty="0" err="1"/>
              <a:t>Chromatin</a:t>
            </a:r>
            <a:r>
              <a:rPr lang="pt-BR" sz="1800" dirty="0"/>
              <a:t> </a:t>
            </a:r>
            <a:r>
              <a:rPr lang="pt-BR" sz="1800" dirty="0" err="1"/>
              <a:t>subfamily</a:t>
            </a:r>
            <a:r>
              <a:rPr lang="pt-BR" sz="1800" dirty="0"/>
              <a:t> B </a:t>
            </a:r>
            <a:r>
              <a:rPr lang="pt-BR" sz="1800" dirty="0" err="1"/>
              <a:t>member</a:t>
            </a:r>
            <a:r>
              <a:rPr lang="pt-BR" sz="1800" dirty="0"/>
              <a:t>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BAF47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hSNF5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A92252CE-CA36-28D8-75AE-C425E08CE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t="1538" r="6888" b="3605"/>
          <a:stretch/>
        </p:blipFill>
        <p:spPr>
          <a:xfrm>
            <a:off x="1395447" y="2459063"/>
            <a:ext cx="10796553" cy="43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2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594C7DC-2FDE-DECA-D19B-28AFBC34C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832" y="357391"/>
            <a:ext cx="7777163" cy="811213"/>
          </a:xfrm>
        </p:spPr>
        <p:txBody>
          <a:bodyPr/>
          <a:lstStyle/>
          <a:p>
            <a:r>
              <a:rPr lang="pt-BR" dirty="0" err="1"/>
              <a:t>Etiology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Pathogenesis</a:t>
            </a:r>
            <a:r>
              <a:rPr lang="pt-BR" dirty="0"/>
              <a:t>:</a:t>
            </a:r>
            <a:br>
              <a:rPr lang="pt-BR" dirty="0"/>
            </a:b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15C9AC-2DD7-FBE0-31DE-0B10AC251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312" y="1273175"/>
            <a:ext cx="4952773" cy="5508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>
                <a:ea typeface="+mn-lt"/>
                <a:cs typeface="+mn-lt"/>
              </a:rPr>
              <a:t>Homozygous</a:t>
            </a:r>
            <a:r>
              <a:rPr lang="pt-BR" sz="2000" dirty="0">
                <a:ea typeface="+mn-lt"/>
                <a:cs typeface="+mn-lt"/>
              </a:rPr>
              <a:t> </a:t>
            </a:r>
            <a:r>
              <a:rPr lang="pt-BR" sz="2000" dirty="0" err="1">
                <a:ea typeface="+mn-lt"/>
                <a:cs typeface="+mn-lt"/>
              </a:rPr>
              <a:t>inactivation</a:t>
            </a:r>
            <a:r>
              <a:rPr lang="pt-BR" sz="2000" dirty="0">
                <a:ea typeface="+mn-lt"/>
                <a:cs typeface="+mn-lt"/>
              </a:rPr>
              <a:t> (</a:t>
            </a:r>
            <a:r>
              <a:rPr lang="pt-BR" sz="2000" dirty="0" err="1">
                <a:ea typeface="+mn-lt"/>
                <a:cs typeface="+mn-lt"/>
              </a:rPr>
              <a:t>deletion</a:t>
            </a:r>
            <a:r>
              <a:rPr lang="pt-BR" sz="2000" dirty="0">
                <a:ea typeface="+mn-lt"/>
                <a:cs typeface="+mn-lt"/>
              </a:rPr>
              <a:t>) </a:t>
            </a:r>
            <a:r>
              <a:rPr lang="pt-BR" sz="2000" dirty="0" err="1">
                <a:ea typeface="+mn-lt"/>
                <a:cs typeface="+mn-lt"/>
              </a:rPr>
              <a:t>of</a:t>
            </a:r>
            <a:r>
              <a:rPr lang="pt-BR" sz="2000" dirty="0">
                <a:ea typeface="+mn-lt"/>
                <a:cs typeface="+mn-lt"/>
              </a:rPr>
              <a:t> </a:t>
            </a:r>
            <a:r>
              <a:rPr lang="pt-BR" sz="2000" dirty="0" err="1">
                <a:ea typeface="+mn-lt"/>
                <a:cs typeface="+mn-lt"/>
              </a:rPr>
              <a:t>the</a:t>
            </a:r>
            <a:r>
              <a:rPr lang="pt-BR" sz="2000" dirty="0">
                <a:ea typeface="+mn-lt"/>
                <a:cs typeface="+mn-lt"/>
              </a:rPr>
              <a:t> </a:t>
            </a:r>
            <a:r>
              <a:rPr lang="pt-BR" sz="2000" i="1" dirty="0">
                <a:ea typeface="+mn-lt"/>
                <a:cs typeface="+mn-lt"/>
              </a:rPr>
              <a:t>SMARCB1</a:t>
            </a:r>
            <a:r>
              <a:rPr lang="pt-BR" sz="2000" dirty="0">
                <a:ea typeface="+mn-lt"/>
                <a:cs typeface="+mn-lt"/>
              </a:rPr>
              <a:t> gene 22q11.2</a:t>
            </a: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Inactivation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the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SWI/SNF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complex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 (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epigenetic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remodeller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)  leads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to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the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silencing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a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variety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tumour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suppressor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and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differentiation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genes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and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pathways</a:t>
            </a: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20% of solid tumors and hematologic malignancies are characterized by SWI/SNF complex deficiency.</a:t>
            </a: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T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he proliferation of stem cells not accompanied by cellular differentiation, and devoid of tumor suppression.</a:t>
            </a: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pt-BR" dirty="0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A8291001-D25A-C479-1351-0F5B4A17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76" y="1168604"/>
            <a:ext cx="7052946" cy="566901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732628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594C7DC-2FDE-DECA-D19B-28AFBC34C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832" y="357391"/>
            <a:ext cx="7777163" cy="811213"/>
          </a:xfrm>
        </p:spPr>
        <p:txBody>
          <a:bodyPr/>
          <a:lstStyle/>
          <a:p>
            <a:r>
              <a:rPr lang="pt-BR" dirty="0" err="1"/>
              <a:t>Etiology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Pathogenesis</a:t>
            </a:r>
            <a:r>
              <a:rPr lang="pt-BR" dirty="0"/>
              <a:t>: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A07A933C-FCDC-C01C-12A4-80823A0310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832" y="1520190"/>
            <a:ext cx="11401788" cy="4880610"/>
          </a:xfrm>
        </p:spPr>
        <p:txBody>
          <a:bodyPr/>
          <a:lstStyle/>
          <a:p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I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ncreased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risk</a:t>
            </a:r>
            <a:endParaRPr lang="pt-BR" sz="2000" b="1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pt-BR" sz="20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Tumour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  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Predisposition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Syndrome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 1: 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germline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ea typeface="+mn-lt"/>
                <a:cs typeface="+mn-lt"/>
              </a:rPr>
              <a:t>loss</a:t>
            </a:r>
            <a:r>
              <a:rPr lang="pt-BR" sz="2000" b="1" dirty="0">
                <a:solidFill>
                  <a:srgbClr val="000000"/>
                </a:solidFill>
                <a:ea typeface="+mn-lt"/>
                <a:cs typeface="+mn-lt"/>
              </a:rPr>
              <a:t> SMARCB1 </a:t>
            </a:r>
          </a:p>
          <a:p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First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year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life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, renal bilateral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tumors</a:t>
            </a:r>
            <a:endParaRPr lang="pt-BR" b="1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Association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with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Schwannomatosis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(SMARCB1 + NF2)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Tumour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Predisposition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Syndrome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2: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germline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rgbClr val="000000"/>
                </a:solidFill>
                <a:ea typeface="+mn-lt"/>
                <a:cs typeface="+mn-lt"/>
              </a:rPr>
              <a:t>loss</a:t>
            </a:r>
            <a:r>
              <a:rPr lang="pt-BR" b="1" dirty="0">
                <a:solidFill>
                  <a:srgbClr val="000000"/>
                </a:solidFill>
                <a:ea typeface="+mn-lt"/>
                <a:cs typeface="+mn-lt"/>
              </a:rPr>
              <a:t> SMARCA4 (BRG1)</a:t>
            </a:r>
          </a:p>
          <a:p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Small-cell carcinoma of the ovary, hypercalcemic type</a:t>
            </a:r>
            <a:endParaRPr lang="pt-BR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ea typeface="Calibri"/>
              <a:cs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001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1" y="1557359"/>
            <a:ext cx="3938814" cy="417699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IHC: 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Keratins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EMA, CD99,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Synaptophysin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SMA, focal S100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INI1 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loss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SALL4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Glypican-3</a:t>
            </a: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D53B332-BA8C-9AF2-164C-85F71E7F1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175" y="349250"/>
            <a:ext cx="7777163" cy="811213"/>
          </a:xfrm>
        </p:spPr>
        <p:txBody>
          <a:bodyPr/>
          <a:lstStyle/>
          <a:p>
            <a:r>
              <a:rPr lang="pt-BR" dirty="0" err="1"/>
              <a:t>Malignant</a:t>
            </a:r>
            <a:r>
              <a:rPr lang="pt-BR" dirty="0"/>
              <a:t> </a:t>
            </a:r>
            <a:r>
              <a:rPr lang="pt-BR" dirty="0" err="1"/>
              <a:t>rhabdoid</a:t>
            </a:r>
            <a:r>
              <a:rPr lang="pt-BR" dirty="0"/>
              <a:t> </a:t>
            </a:r>
            <a:r>
              <a:rPr lang="pt-BR" dirty="0" err="1"/>
              <a:t>tumour</a:t>
            </a:r>
            <a:endParaRPr lang="pt-BR" dirty="0"/>
          </a:p>
        </p:txBody>
      </p:sp>
      <p:pic>
        <p:nvPicPr>
          <p:cNvPr id="7" name="Imagem 6" descr="Uma imagem contendo comida, cachorro, em pé, jovem&#10;&#10;Descrição gerada automaticamente">
            <a:extLst>
              <a:ext uri="{FF2B5EF4-FFF2-40B4-BE49-F238E27FC236}">
                <a16:creationId xmlns:a16="http://schemas.microsoft.com/office/drawing/2014/main" id="{BF56E42A-0B64-A404-9354-7EE37C15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r="12736" b="-370"/>
          <a:stretch/>
        </p:blipFill>
        <p:spPr>
          <a:xfrm>
            <a:off x="5161473" y="1484886"/>
            <a:ext cx="7030530" cy="5369124"/>
          </a:xfrm>
          <a:prstGeom prst="rect">
            <a:avLst/>
          </a:prstGeom>
        </p:spPr>
      </p:pic>
      <p:sp>
        <p:nvSpPr>
          <p:cNvPr id="8" name="CaixaDeTexto 6">
            <a:extLst>
              <a:ext uri="{FF2B5EF4-FFF2-40B4-BE49-F238E27FC236}">
                <a16:creationId xmlns:a16="http://schemas.microsoft.com/office/drawing/2014/main" id="{6D9BB635-4B8B-D9F0-72E0-B5A7336BC467}"/>
              </a:ext>
            </a:extLst>
          </p:cNvPr>
          <p:cNvSpPr txBox="1"/>
          <p:nvPr/>
        </p:nvSpPr>
        <p:spPr>
          <a:xfrm>
            <a:off x="7656364" y="1454278"/>
            <a:ext cx="2046837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ea typeface="Calibri"/>
                <a:cs typeface="Calibri"/>
              </a:rPr>
              <a:t>SALL4 positive</a:t>
            </a:r>
          </a:p>
        </p:txBody>
      </p:sp>
    </p:spTree>
    <p:extLst>
      <p:ext uri="{BB962C8B-B14F-4D97-AF65-F5344CB8AC3E}">
        <p14:creationId xmlns:p14="http://schemas.microsoft.com/office/powerpoint/2010/main" val="8249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</a:t>
            </a:r>
            <a:r>
              <a:rPr lang="pt-BR" dirty="0" err="1"/>
              <a:t>informations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pt-BR" sz="2000" b="1" dirty="0" err="1">
                <a:cs typeface="+mj-lt"/>
              </a:rPr>
              <a:t>Female</a:t>
            </a:r>
            <a:r>
              <a:rPr lang="pt-BR" sz="2000" b="1" dirty="0">
                <a:cs typeface="+mj-lt"/>
              </a:rPr>
              <a:t>, 10 </a:t>
            </a:r>
            <a:r>
              <a:rPr lang="pt-BR" sz="2000" b="1" dirty="0" err="1">
                <a:cs typeface="+mj-lt"/>
              </a:rPr>
              <a:t>years</a:t>
            </a:r>
            <a:r>
              <a:rPr lang="pt-BR" sz="2000" b="1" dirty="0">
                <a:cs typeface="+mj-lt"/>
              </a:rPr>
              <a:t> </a:t>
            </a:r>
            <a:r>
              <a:rPr lang="pt-BR" sz="2000" b="1" dirty="0" err="1">
                <a:cs typeface="+mj-lt"/>
              </a:rPr>
              <a:t>old</a:t>
            </a:r>
            <a:br>
              <a:rPr lang="pt-BR" sz="2000" b="1" dirty="0">
                <a:cs typeface="+mj-lt"/>
              </a:rPr>
            </a:br>
            <a:endParaRPr lang="pt-BR" sz="2000" b="1" dirty="0">
              <a:ea typeface="Calibri Light"/>
              <a:cs typeface="+mj-lt"/>
            </a:endParaRPr>
          </a:p>
          <a:p>
            <a:pPr algn="l"/>
            <a:r>
              <a:rPr lang="pt-BR" sz="2000" b="1" dirty="0" err="1">
                <a:ea typeface="+mj-lt"/>
                <a:cs typeface="+mj-lt"/>
              </a:rPr>
              <a:t>Hematuria</a:t>
            </a:r>
            <a:r>
              <a:rPr lang="pt-BR" sz="2000" b="1" dirty="0">
                <a:ea typeface="+mj-lt"/>
                <a:cs typeface="+mj-lt"/>
              </a:rPr>
              <a:t> </a:t>
            </a:r>
            <a:br>
              <a:rPr lang="en-US" sz="5400" dirty="0"/>
            </a:br>
            <a:endParaRPr lang="pt-BR" sz="2000" b="1" dirty="0">
              <a:ea typeface="Calibri Light"/>
              <a:cs typeface="Calibri Light"/>
            </a:endParaRPr>
          </a:p>
          <a:p>
            <a:pPr algn="l"/>
            <a:r>
              <a:rPr lang="pt-BR" sz="2000" b="1" dirty="0">
                <a:ea typeface="+mj-lt"/>
                <a:cs typeface="+mj-lt"/>
              </a:rPr>
              <a:t>MRI: </a:t>
            </a:r>
            <a:r>
              <a:rPr lang="pt-BR" sz="2000" b="1" dirty="0" err="1">
                <a:ea typeface="+mj-lt"/>
                <a:cs typeface="+mj-lt"/>
              </a:rPr>
              <a:t>polypoid</a:t>
            </a:r>
            <a:r>
              <a:rPr lang="pt-BR" sz="2000" b="1" dirty="0">
                <a:ea typeface="+mj-lt"/>
                <a:cs typeface="+mj-lt"/>
              </a:rPr>
              <a:t> </a:t>
            </a:r>
            <a:r>
              <a:rPr lang="pt-BR" sz="2000" b="1" dirty="0" err="1">
                <a:ea typeface="+mj-lt"/>
                <a:cs typeface="+mj-lt"/>
              </a:rPr>
              <a:t>lesion</a:t>
            </a:r>
            <a:r>
              <a:rPr lang="pt-BR" sz="2000" b="1" dirty="0">
                <a:ea typeface="+mj-lt"/>
                <a:cs typeface="+mj-lt"/>
              </a:rPr>
              <a:t> in</a:t>
            </a:r>
            <a:br>
              <a:rPr lang="pt-BR" sz="2000" b="1" dirty="0">
                <a:ea typeface="+mj-lt"/>
                <a:cs typeface="+mj-lt"/>
              </a:rPr>
            </a:br>
            <a:r>
              <a:rPr lang="pt-BR" sz="2000" b="1" dirty="0" err="1">
                <a:ea typeface="+mj-lt"/>
                <a:cs typeface="+mj-lt"/>
              </a:rPr>
              <a:t>trigone</a:t>
            </a:r>
            <a:r>
              <a:rPr lang="pt-BR" sz="2000" b="1" dirty="0">
                <a:ea typeface="+mj-lt"/>
                <a:cs typeface="+mj-lt"/>
              </a:rPr>
              <a:t> / posterior </a:t>
            </a:r>
            <a:r>
              <a:rPr lang="pt-BR" sz="2000" b="1" dirty="0" err="1">
                <a:ea typeface="+mj-lt"/>
                <a:cs typeface="+mj-lt"/>
              </a:rPr>
              <a:t>bladder</a:t>
            </a:r>
            <a:r>
              <a:rPr lang="pt-BR" sz="2000" b="1" dirty="0">
                <a:ea typeface="+mj-lt"/>
                <a:cs typeface="+mj-lt"/>
              </a:rPr>
              <a:t> </a:t>
            </a:r>
            <a:r>
              <a:rPr lang="pt-BR" sz="2000" b="1" dirty="0" err="1">
                <a:ea typeface="+mj-lt"/>
                <a:cs typeface="+mj-lt"/>
              </a:rPr>
              <a:t>wall</a:t>
            </a:r>
            <a:r>
              <a:rPr lang="pt-BR" sz="2000" b="1" dirty="0">
                <a:ea typeface="+mj-lt"/>
                <a:cs typeface="+mj-lt"/>
              </a:rPr>
              <a:t>, </a:t>
            </a:r>
            <a:r>
              <a:rPr lang="pt-BR" sz="2000" b="1" dirty="0" err="1">
                <a:ea typeface="+mj-lt"/>
                <a:cs typeface="+mj-lt"/>
              </a:rPr>
              <a:t>measuring</a:t>
            </a:r>
            <a:r>
              <a:rPr lang="pt-BR" sz="2000" b="1" dirty="0">
                <a:ea typeface="+mj-lt"/>
                <a:cs typeface="+mj-lt"/>
              </a:rPr>
              <a:t> 3.2 cm</a:t>
            </a:r>
            <a:br>
              <a:rPr lang="pt-BR" sz="2000" b="1" dirty="0">
                <a:ea typeface="+mj-lt"/>
                <a:cs typeface="+mj-lt"/>
              </a:rPr>
            </a:br>
            <a:br>
              <a:rPr lang="pt-BR" sz="2000" b="1" dirty="0">
                <a:ea typeface="+mj-lt"/>
                <a:cs typeface="+mj-lt"/>
              </a:rPr>
            </a:br>
            <a:r>
              <a:rPr lang="pt-BR" sz="2000" b="1" dirty="0" err="1">
                <a:ea typeface="+mj-lt"/>
                <a:cs typeface="Calibri Light"/>
              </a:rPr>
              <a:t>Cystoscopic</a:t>
            </a:r>
            <a:r>
              <a:rPr lang="pt-BR" sz="2000" b="1" dirty="0">
                <a:ea typeface="+mj-lt"/>
                <a:cs typeface="Calibri Light"/>
              </a:rPr>
              <a:t> </a:t>
            </a:r>
            <a:r>
              <a:rPr lang="pt-BR" sz="2000" b="1" dirty="0" err="1">
                <a:ea typeface="+mj-lt"/>
                <a:cs typeface="Calibri Light"/>
              </a:rPr>
              <a:t>biopsy</a:t>
            </a:r>
            <a:r>
              <a:rPr lang="pt-BR" sz="2000" b="1" dirty="0">
                <a:ea typeface="+mj-lt"/>
                <a:cs typeface="Calibri Light"/>
              </a:rPr>
              <a:t> </a:t>
            </a:r>
            <a:r>
              <a:rPr lang="pt-BR" sz="2000" b="1" dirty="0" err="1">
                <a:ea typeface="+mj-lt"/>
                <a:cs typeface="Calibri Light"/>
              </a:rPr>
              <a:t>was</a:t>
            </a:r>
            <a:r>
              <a:rPr lang="pt-BR" sz="2000" b="1" dirty="0">
                <a:ea typeface="+mj-lt"/>
                <a:cs typeface="Calibri Light"/>
              </a:rPr>
              <a:t> </a:t>
            </a:r>
            <a:r>
              <a:rPr lang="pt-BR" sz="2000" b="1" dirty="0" err="1">
                <a:ea typeface="+mj-lt"/>
                <a:cs typeface="Calibri Light"/>
              </a:rPr>
              <a:t>performed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10613B-8E3C-52AD-1708-D4F6798F7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3" b="9142"/>
          <a:stretch/>
        </p:blipFill>
        <p:spPr>
          <a:xfrm>
            <a:off x="6520594" y="-2078"/>
            <a:ext cx="5671406" cy="68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5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17860250-0860-553F-69A9-B4DD2EC8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12"/>
            <a:ext cx="5896336" cy="20902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F9480C-0F98-2C00-700F-C1016143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57" y="2233340"/>
            <a:ext cx="2581275" cy="438150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3B7524F-D213-11DB-8752-61F986410909}"/>
              </a:ext>
            </a:extLst>
          </p:cNvPr>
          <p:cNvSpPr>
            <a:spLocks noGrp="1"/>
          </p:cNvSpPr>
          <p:nvPr/>
        </p:nvSpPr>
        <p:spPr>
          <a:xfrm>
            <a:off x="133709" y="2948103"/>
            <a:ext cx="11924579" cy="3719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ea typeface="+mn-lt"/>
                <a:cs typeface="+mn-lt"/>
              </a:rPr>
              <a:t>Frequency </a:t>
            </a:r>
            <a:r>
              <a:rPr lang="pt-BR" sz="2400" dirty="0" err="1">
                <a:ea typeface="+mn-lt"/>
                <a:cs typeface="+mn-lt"/>
              </a:rPr>
              <a:t>of</a:t>
            </a:r>
            <a:r>
              <a:rPr lang="pt-BR" sz="2400" dirty="0">
                <a:ea typeface="+mn-lt"/>
                <a:cs typeface="+mn-lt"/>
              </a:rPr>
              <a:t> ERG </a:t>
            </a:r>
            <a:r>
              <a:rPr lang="pt-BR" sz="2400" dirty="0" err="1">
                <a:ea typeface="+mn-lt"/>
                <a:cs typeface="+mn-lt"/>
              </a:rPr>
              <a:t>and</a:t>
            </a:r>
            <a:r>
              <a:rPr lang="pt-BR" sz="2400" dirty="0">
                <a:ea typeface="+mn-lt"/>
                <a:cs typeface="+mn-lt"/>
              </a:rPr>
              <a:t> SALL4 </a:t>
            </a:r>
            <a:r>
              <a:rPr lang="pt-BR" sz="2400" dirty="0" err="1">
                <a:ea typeface="+mn-lt"/>
                <a:cs typeface="+mn-lt"/>
              </a:rPr>
              <a:t>expressions</a:t>
            </a:r>
            <a:r>
              <a:rPr lang="pt-BR" sz="2400" dirty="0">
                <a:ea typeface="+mn-lt"/>
                <a:cs typeface="+mn-lt"/>
              </a:rPr>
              <a:t> in 80 SMARCB1/ INI1-deficient </a:t>
            </a:r>
            <a:r>
              <a:rPr lang="pt-BR" sz="2400" dirty="0" err="1">
                <a:ea typeface="+mn-lt"/>
                <a:cs typeface="+mn-lt"/>
              </a:rPr>
              <a:t>tumors</a:t>
            </a:r>
            <a:endParaRPr lang="pt-BR" sz="24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endParaRPr lang="pt-BR" dirty="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7" name="Imagem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92649EB9-73BE-6BC6-22A0-A358E6BF5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015" y="0"/>
            <a:ext cx="6184985" cy="18504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3E54824-81FF-F9EB-5513-CC44FE1CF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74" y="3490989"/>
            <a:ext cx="1077256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0C00A0-81F5-BAD1-B73E-F7C165F2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0" y="570623"/>
            <a:ext cx="11860280" cy="62873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1A82AD5-489C-1FAD-2E23-75BB0B9A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07083" cy="10509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56486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Take home </a:t>
            </a:r>
            <a:r>
              <a:rPr lang="pt-BR" dirty="0" err="1"/>
              <a:t>messages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80B6D9D-C302-BD8D-F9EC-4C1C0B606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8"/>
            <a:ext cx="11150600" cy="47672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Perform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 INI1/SMARCB1 in 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primitive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undifferentiated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tumors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especially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if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Usefulness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ERG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and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SALL4 in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distinguishing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between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rhabdoid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tumor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and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epithelioid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sarcoma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Consider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the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use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molecular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methods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such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as DNA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methylation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profiling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 for sarcomas,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especially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small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round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and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primitive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patterns</a:t>
            </a:r>
            <a:endParaRPr lang="pt-BR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Consider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molecular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genetic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testing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to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confirm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a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suspected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germline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2800" dirty="0" err="1">
                <a:solidFill>
                  <a:srgbClr val="000000"/>
                </a:solidFill>
                <a:ea typeface="+mn-lt"/>
                <a:cs typeface="+mn-lt"/>
              </a:rPr>
              <a:t>alteration</a:t>
            </a:r>
            <a:r>
              <a:rPr lang="pt-BR" sz="28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pt-BR" sz="240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9075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References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8"/>
            <a:ext cx="11150600" cy="4756355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WHO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Classification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Editorial Board. Soft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tissue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bone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[Internet]. Lyon (France):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International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Agency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for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Research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Cancer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; 2020. (WHO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classification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series, 5th ed.; vol. 3).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Available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from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 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hlinkClick r:id="rId2"/>
              </a:rPr>
              <a:t>https://tumourclassification.iarc.who.int/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hlinkClick r:id="rId2"/>
              </a:rPr>
              <a:t>chapters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hlinkClick r:id="rId2"/>
              </a:rPr>
              <a:t>/33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Kalpana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GV,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Marmon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S, Wang W,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Crabtree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GR, Goff SP.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Binding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stimulation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HIV-1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integrase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human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homolog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yeast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transcription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factor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SNF5. Science. 1994;266(5193):2002-2006. doi:10.1126/science.7801128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Beckwith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JB, Palmer NF.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Histopathology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prognosis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Wilms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results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from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First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National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Wilms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' Tumor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Study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 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Cancer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1978;41(5):1937-1948. doi:10.1002/1097-0142(197805)41:5&lt;1937::aid-cncr2820410538&gt;3.0.co;2-u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Assadi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Akram MD*,†,‡;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Alzubaidi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Ahmad MD*;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Lesmana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Harry MD§,∥; Brennan, Rachel C. MD∥,¶; Saad, Ali MD#; Ortiz-Hernández, Vanessa MD*,†,‡;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Gleason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Joseph M. MD*,†,‡. Pure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Bladder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Malignant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Tumor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Successfully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Treated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With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Partial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Cystectomy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Radiation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Chemotherapy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A Case Report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Review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Literature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Journal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Pediatric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Hematology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/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Oncology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43(8):p e1214-e1216,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November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2021. | DOI: 10.1097/MPH.0000000000001963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Savage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N,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Linn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D,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McDonough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C,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Donohoe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JM, Franco A, Reuter V,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Biddinger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PW, Eaton KW,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Biegel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JA, Sharma S.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Molecularly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confirmed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primary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malignant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tumor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urinary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bladder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implications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accurate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diagnosis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Ann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Diagn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Pathol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2012 Dec;16(6):504-7.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doi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10.1016/j.anndiagpath.2011.04.008.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Epub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2011 Jul 19. PMID: 21775180; PMCID: PMC3448015.</a:t>
            </a:r>
          </a:p>
        </p:txBody>
      </p:sp>
    </p:spTree>
    <p:extLst>
      <p:ext uri="{BB962C8B-B14F-4D97-AF65-F5344CB8AC3E}">
        <p14:creationId xmlns:p14="http://schemas.microsoft.com/office/powerpoint/2010/main" val="1217366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4BDE39F-E052-816A-AC65-F1EE6EB81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175" y="349250"/>
            <a:ext cx="7777163" cy="811213"/>
          </a:xfrm>
        </p:spPr>
        <p:txBody>
          <a:bodyPr/>
          <a:lstStyle/>
          <a:p>
            <a:r>
              <a:rPr lang="pt-BR" dirty="0" err="1"/>
              <a:t>References</a:t>
            </a: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FADB0DB-FF25-FB84-1A22-1CD0A7E722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38"/>
            <a:ext cx="11150600" cy="41767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-Warren KS, Oxley J,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Koupparis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A. Pure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malignant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bladder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Urol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Assoc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J. 2014 Mar;8(3-4):E260-2.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doi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10.5489/cuaj.1633. PMID: 24839495; PMCID: PMC4001656.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-Hecht SL, Walker JP,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Treece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AL,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Cost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NG.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Isolated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Pure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Malignant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Tumor (MRT)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Bladder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Case Report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Lessons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Learned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 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Urology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2020;137:164-167. doi:10.1016/j.urology.2019.10.023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Bourdeaut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F,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Fréneaux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P,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Thuille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B, et al. Extra-renal non-cerebral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 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Pediatr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Blood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Cancer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2008;51(3):363-368. doi:10.1002/pbc.21632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Hollmann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TJ,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Hornick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JL. INI1-deficient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diagnostic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features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molecular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genetics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 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Am J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Surg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Pathol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2011;35(10):e47-e63. doi:10.1097/PAS.0b013e31822b325b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-Brennan B, Stiller C,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Bourdeaut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F.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Extracranial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rhabdoid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tumours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what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have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learned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far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future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directions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 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Lancet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Oncol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2013;14(8):e329-e336. doi:10.1016/S1470-2045(13)70088-3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873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F06D91-A8CB-061A-A805-923AD487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573" y="335279"/>
            <a:ext cx="6049430" cy="6522721"/>
          </a:xfrm>
          <a:prstGeom prst="rect">
            <a:avLst/>
          </a:prstGeom>
        </p:spPr>
      </p:pic>
      <p:pic>
        <p:nvPicPr>
          <p:cNvPr id="3" name="Imagem 2" descr="Padrão do plano de fundo, Mapa&#10;&#10;Descrição gerada automaticamente">
            <a:extLst>
              <a:ext uri="{FF2B5EF4-FFF2-40B4-BE49-F238E27FC236}">
                <a16:creationId xmlns:a16="http://schemas.microsoft.com/office/drawing/2014/main" id="{4145A452-E911-92B9-1214-DFB62BB760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-4000"/>
                    </a14:imgEffect>
                  </a14:imgLayer>
                </a14:imgProps>
              </a:ext>
            </a:extLst>
          </a:blip>
          <a:srcRect l="339" b="7357"/>
          <a:stretch/>
        </p:blipFill>
        <p:spPr>
          <a:xfrm rot="5400000">
            <a:off x="-236646" y="571925"/>
            <a:ext cx="6522721" cy="60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304FE8-49E9-9A1C-8669-342FB778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20454" y="-1167575"/>
            <a:ext cx="6859652" cy="91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711FB18-0DA9-7FC0-4E40-AE4551444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5000"/>
                    </a14:imgEffect>
                  </a14:imgLayer>
                </a14:imgProps>
              </a:ext>
            </a:extLst>
          </a:blip>
          <a:srcRect l="2817" t="2026" r="24570" b="-235"/>
          <a:stretch/>
        </p:blipFill>
        <p:spPr>
          <a:xfrm rot="16200000">
            <a:off x="2708830" y="-2679493"/>
            <a:ext cx="6828663" cy="1224632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CD8B0C-70F2-10A5-51A7-DB284E7D740C}"/>
              </a:ext>
            </a:extLst>
          </p:cNvPr>
          <p:cNvSpPr txBox="1"/>
          <p:nvPr/>
        </p:nvSpPr>
        <p:spPr>
          <a:xfrm>
            <a:off x="-2" y="164786"/>
            <a:ext cx="341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1000x (</a:t>
            </a:r>
            <a:r>
              <a:rPr lang="pt-BR" sz="2800" dirty="0" err="1"/>
              <a:t>imersion</a:t>
            </a:r>
            <a:r>
              <a:rPr lang="pt-BR" sz="2800" dirty="0"/>
              <a:t> </a:t>
            </a:r>
            <a:r>
              <a:rPr lang="pt-BR" sz="2800" dirty="0" err="1"/>
              <a:t>oil</a:t>
            </a:r>
            <a:r>
              <a:rPr lang="pt-B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187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Pizza de queijo&#10;&#10;Descrição gerada automaticamente">
            <a:extLst>
              <a:ext uri="{FF2B5EF4-FFF2-40B4-BE49-F238E27FC236}">
                <a16:creationId xmlns:a16="http://schemas.microsoft.com/office/drawing/2014/main" id="{D8F65969-8EF6-EEBA-36E4-ED585CCD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5677" y="-17370"/>
            <a:ext cx="5496323" cy="6875370"/>
          </a:xfrm>
          <a:prstGeom prst="rect">
            <a:avLst/>
          </a:prstGeom>
        </p:spPr>
      </p:pic>
      <p:pic>
        <p:nvPicPr>
          <p:cNvPr id="5" name="Espaço Reservado para Conteúdo 7">
            <a:extLst>
              <a:ext uri="{FF2B5EF4-FFF2-40B4-BE49-F238E27FC236}">
                <a16:creationId xmlns:a16="http://schemas.microsoft.com/office/drawing/2014/main" id="{3A72598E-E59D-AB93-FFC4-477FB1743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662111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22FFD2-7414-92CA-4428-E5517ED8F06A}"/>
              </a:ext>
            </a:extLst>
          </p:cNvPr>
          <p:cNvSpPr txBox="1"/>
          <p:nvPr/>
        </p:nvSpPr>
        <p:spPr>
          <a:xfrm>
            <a:off x="-2" y="164786"/>
            <a:ext cx="341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1000x (</a:t>
            </a:r>
            <a:r>
              <a:rPr lang="pt-BR" sz="2800" dirty="0" err="1"/>
              <a:t>imersion</a:t>
            </a:r>
            <a:r>
              <a:rPr lang="pt-BR" sz="2800" dirty="0"/>
              <a:t> </a:t>
            </a:r>
            <a:r>
              <a:rPr lang="pt-BR" sz="2800" dirty="0" err="1"/>
              <a:t>oil</a:t>
            </a:r>
            <a:r>
              <a:rPr lang="pt-B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036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340" y="0"/>
            <a:ext cx="7777317" cy="810754"/>
          </a:xfrm>
        </p:spPr>
        <p:txBody>
          <a:bodyPr/>
          <a:lstStyle/>
          <a:p>
            <a:pPr algn="ctr"/>
            <a:r>
              <a:rPr lang="pt-BR" dirty="0"/>
              <a:t>DIAGNOSIS?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0D88F0-E2B2-5C54-182B-A44EE0FB8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698" y="1205534"/>
            <a:ext cx="11150600" cy="4883901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Embryonal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 </a:t>
            </a: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rhabdomyosarcoma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(</a:t>
            </a: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Botryoid</a:t>
            </a:r>
            <a:r>
              <a:rPr lang="pt-BR" sz="12800" b="1" dirty="0">
                <a:solidFill>
                  <a:srgbClr val="44546A"/>
                </a:solidFill>
                <a:latin typeface="Calibri" panose="020F0502020204030204"/>
                <a:ea typeface="Calibri"/>
                <a:cs typeface="Calibri"/>
              </a:rPr>
              <a:t>)?</a:t>
            </a: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Alveolar </a:t>
            </a: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rhabdomyosarcoma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Desmoplastic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</a:t>
            </a: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small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 round </a:t>
            </a: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cell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tumor?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Ewing sarcoma?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Epithelial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tumor?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Haematolymphoid</a:t>
            </a:r>
            <a:r>
              <a:rPr kumimoji="0" lang="pt-BR" sz="1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tumor?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0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B0F05-A744-97FA-DE6D-082854E90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b="1" dirty="0" err="1">
                <a:ea typeface="Calibri Light"/>
                <a:cs typeface="Calibri Light"/>
              </a:rPr>
              <a:t>Immunohistochemistry</a:t>
            </a:r>
            <a:br>
              <a:rPr lang="pt-BR" sz="4800" b="1" dirty="0"/>
            </a:b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696CB53-BACE-74F7-6074-0D6C9880275D}"/>
              </a:ext>
            </a:extLst>
          </p:cNvPr>
          <p:cNvSpPr txBox="1">
            <a:spLocks/>
          </p:cNvSpPr>
          <p:nvPr/>
        </p:nvSpPr>
        <p:spPr>
          <a:xfrm>
            <a:off x="3439771" y="186505"/>
            <a:ext cx="5303198" cy="865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6134"/>
              </a:lnSpc>
              <a:spcBef>
                <a:spcPct val="0"/>
              </a:spcBef>
              <a:buNone/>
              <a:defRPr sz="4667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 algn="ctr"/>
            <a:endParaRPr lang="pt-BR" sz="3600" b="1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5B0EF58-B064-4A25-C6B1-D76A527BF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117401"/>
              </p:ext>
            </p:extLst>
          </p:nvPr>
        </p:nvGraphicFramePr>
        <p:xfrm>
          <a:off x="2117470" y="1398535"/>
          <a:ext cx="7214840" cy="4745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420">
                  <a:extLst>
                    <a:ext uri="{9D8B030D-6E8A-4147-A177-3AD203B41FA5}">
                      <a16:colId xmlns:a16="http://schemas.microsoft.com/office/drawing/2014/main" val="964194294"/>
                    </a:ext>
                  </a:extLst>
                </a:gridCol>
                <a:gridCol w="3607420">
                  <a:extLst>
                    <a:ext uri="{9D8B030D-6E8A-4147-A177-3AD203B41FA5}">
                      <a16:colId xmlns:a16="http://schemas.microsoft.com/office/drawing/2014/main" val="1427141719"/>
                    </a:ext>
                  </a:extLst>
                </a:gridCol>
              </a:tblGrid>
              <a:tr h="48365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/>
                        <a:t>Antibody</a:t>
                      </a:r>
                      <a:endParaRPr lang="pt-BR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err="1"/>
                        <a:t>Result</a:t>
                      </a:r>
                      <a:endParaRPr lang="pt-BR" sz="3200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42821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DESMIN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06236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MIOGENIN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795075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MYO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66430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ALK-1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  <a:endParaRPr lang="pt-BR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653187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AE1AE3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  <a:endParaRPr lang="pt-BR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153409"/>
                  </a:ext>
                </a:extLst>
              </a:tr>
              <a:tr h="593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CD34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07222"/>
                  </a:ext>
                </a:extLst>
              </a:tr>
              <a:tr h="595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200" dirty="0"/>
                        <a:t>S100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313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66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Props1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0068020D-BFB5-4450-8F37-0835547E771B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D6A33191-0B1B-438A-AE6D-30D3CB6315F0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322A91A2-FAFA-4F4C-A26E-C1E3DFA2691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67A1A9EA-7B3E-4260-B277-0B28C1779D58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6FA7608-4F00-49E7-AD86-12EC18808EDD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BEE373D9-8B6E-45A8-9CBC-5572E89AB0F9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013870B2-8B64-4F96-B28C-2280D05A5284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D10BFD10-725A-4944-B7A6-147B24F26DE1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1363</Words>
  <Application>Microsoft Office PowerPoint</Application>
  <PresentationFormat>Widescreen</PresentationFormat>
  <Paragraphs>183</Paragraphs>
  <Slides>35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Arial</vt:lpstr>
      <vt:lpstr>Arial,Sans-Serif</vt:lpstr>
      <vt:lpstr>BlinkMacSystemFont</vt:lpstr>
      <vt:lpstr>Calibri</vt:lpstr>
      <vt:lpstr>Calibri Bold</vt:lpstr>
      <vt:lpstr>Calibri Light</vt:lpstr>
      <vt:lpstr>Helvetica</vt:lpstr>
      <vt:lpstr>office theme</vt:lpstr>
      <vt:lpstr>Congresso de Patologia</vt:lpstr>
      <vt:lpstr>Slide seminar</vt:lpstr>
      <vt:lpstr>Declaração de Conflito de Interesse</vt:lpstr>
      <vt:lpstr>Clinical informations</vt:lpstr>
      <vt:lpstr>Apresentação do PowerPoint</vt:lpstr>
      <vt:lpstr>Apresentação do PowerPoint</vt:lpstr>
      <vt:lpstr>Apresentação do PowerPoint</vt:lpstr>
      <vt:lpstr>Apresentação do PowerPoint</vt:lpstr>
      <vt:lpstr>DIAGNOSIS?</vt:lpstr>
      <vt:lpstr>Immunohistochemistry </vt:lpstr>
      <vt:lpstr>INI1 (SMARCB1) loss </vt:lpstr>
      <vt:lpstr>ERG negative</vt:lpstr>
      <vt:lpstr>Diagnosis:</vt:lpstr>
      <vt:lpstr>Macroscopy Anterior view </vt:lpstr>
      <vt:lpstr>Macroscopy Posterior view  </vt:lpstr>
      <vt:lpstr>Apresentação do PowerPoint</vt:lpstr>
      <vt:lpstr>Macroscopy Cutting surface and depth of invasion</vt:lpstr>
      <vt:lpstr>Apresentação do PowerPoint</vt:lpstr>
      <vt:lpstr>Apresentação do PowerPoint</vt:lpstr>
      <vt:lpstr>Apresentação do PowerPoint</vt:lpstr>
      <vt:lpstr>Immunohistochemistry </vt:lpstr>
      <vt:lpstr>DNA Methylation profiling </vt:lpstr>
      <vt:lpstr>Malignant rhabdoid tumour (Extrarenal rhabdoid tumour)</vt:lpstr>
      <vt:lpstr>Malignant rhabdoid tumour</vt:lpstr>
      <vt:lpstr>In the bladder:</vt:lpstr>
      <vt:lpstr>Apresentação do PowerPoint</vt:lpstr>
      <vt:lpstr>Proteína SMARCB1 - função</vt:lpstr>
      <vt:lpstr>Etiology and Pathogenesis: </vt:lpstr>
      <vt:lpstr>Etiology and Pathogenesis: </vt:lpstr>
      <vt:lpstr>Malignant rhabdoid tumour</vt:lpstr>
      <vt:lpstr>Apresentação do PowerPoint</vt:lpstr>
      <vt:lpstr>Apresentação do PowerPoint</vt:lpstr>
      <vt:lpstr>Take home messages</vt:lpstr>
      <vt:lpstr>References</vt:lpstr>
      <vt:lpstr>References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Américo Delgado Brilhante</dc:creator>
  <cp:lastModifiedBy>Américo Delgado Brilhante</cp:lastModifiedBy>
  <cp:revision>337</cp:revision>
  <dcterms:created xsi:type="dcterms:W3CDTF">2013-07-15T20:26:40Z</dcterms:created>
  <dcterms:modified xsi:type="dcterms:W3CDTF">2024-05-30T17:59:48Z</dcterms:modified>
</cp:coreProperties>
</file>